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54"/>
  </p:notesMasterIdLst>
  <p:sldIdLst>
    <p:sldId id="257" r:id="rId2"/>
    <p:sldId id="258" r:id="rId3"/>
    <p:sldId id="259" r:id="rId4"/>
    <p:sldId id="260" r:id="rId5"/>
    <p:sldId id="262" r:id="rId6"/>
    <p:sldId id="263" r:id="rId7"/>
    <p:sldId id="264" r:id="rId8"/>
    <p:sldId id="266" r:id="rId9"/>
    <p:sldId id="267" r:id="rId10"/>
    <p:sldId id="268" r:id="rId11"/>
    <p:sldId id="323" r:id="rId12"/>
    <p:sldId id="269" r:id="rId13"/>
    <p:sldId id="270" r:id="rId14"/>
    <p:sldId id="271" r:id="rId15"/>
    <p:sldId id="273" r:id="rId16"/>
    <p:sldId id="274" r:id="rId17"/>
    <p:sldId id="275" r:id="rId18"/>
    <p:sldId id="276" r:id="rId19"/>
    <p:sldId id="277" r:id="rId20"/>
    <p:sldId id="278" r:id="rId21"/>
    <p:sldId id="280" r:id="rId22"/>
    <p:sldId id="325" r:id="rId23"/>
    <p:sldId id="326" r:id="rId24"/>
    <p:sldId id="281" r:id="rId25"/>
    <p:sldId id="324" r:id="rId26"/>
    <p:sldId id="282" r:id="rId27"/>
    <p:sldId id="283" r:id="rId28"/>
    <p:sldId id="303" r:id="rId29"/>
    <p:sldId id="284" r:id="rId30"/>
    <p:sldId id="304" r:id="rId31"/>
    <p:sldId id="285" r:id="rId32"/>
    <p:sldId id="305" r:id="rId33"/>
    <p:sldId id="286" r:id="rId34"/>
    <p:sldId id="306" r:id="rId35"/>
    <p:sldId id="287" r:id="rId36"/>
    <p:sldId id="307" r:id="rId37"/>
    <p:sldId id="288" r:id="rId38"/>
    <p:sldId id="289" r:id="rId39"/>
    <p:sldId id="317" r:id="rId40"/>
    <p:sldId id="319" r:id="rId41"/>
    <p:sldId id="320" r:id="rId42"/>
    <p:sldId id="321" r:id="rId43"/>
    <p:sldId id="322" r:id="rId44"/>
    <p:sldId id="308" r:id="rId45"/>
    <p:sldId id="309" r:id="rId46"/>
    <p:sldId id="310" r:id="rId47"/>
    <p:sldId id="311" r:id="rId48"/>
    <p:sldId id="312" r:id="rId49"/>
    <p:sldId id="313" r:id="rId50"/>
    <p:sldId id="314" r:id="rId51"/>
    <p:sldId id="315" r:id="rId52"/>
    <p:sldId id="31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8" autoAdjust="0"/>
    <p:restoredTop sz="94660"/>
  </p:normalViewPr>
  <p:slideViewPr>
    <p:cSldViewPr snapToGrid="0">
      <p:cViewPr varScale="1">
        <p:scale>
          <a:sx n="92" d="100"/>
          <a:sy n="92" d="100"/>
        </p:scale>
        <p:origin x="9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CC0552-FF03-4F2D-87C3-A81741513FC0}" type="datetimeFigureOut">
              <a:rPr lang="en-US" smtClean="0"/>
              <a:t>8/22/2017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66CD1E-5F3D-4034-814F-0729C6B7889B}" type="slidenum">
              <a:rPr lang="en-US" smtClean="0"/>
              <a:t>‹#›</a:t>
            </a:fld>
            <a:endParaRPr lang="en-US"/>
          </a:p>
        </p:txBody>
      </p:sp>
    </p:spTree>
    <p:extLst>
      <p:ext uri="{BB962C8B-B14F-4D97-AF65-F5344CB8AC3E}">
        <p14:creationId xmlns:p14="http://schemas.microsoft.com/office/powerpoint/2010/main" val="54533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56AF4-290C-441C-A617-B3353B0E65AE}" type="slidenum">
              <a:rPr lang="en-US" smtClean="0"/>
              <a:pPr/>
              <a:t>8</a:t>
            </a:fld>
            <a:endParaRPr lang="en-US"/>
          </a:p>
        </p:txBody>
      </p:sp>
    </p:spTree>
    <p:extLst>
      <p:ext uri="{BB962C8B-B14F-4D97-AF65-F5344CB8AC3E}">
        <p14:creationId xmlns:p14="http://schemas.microsoft.com/office/powerpoint/2010/main" val="3037865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52AAF4-49CC-4BEF-9448-18A590072B5E}" type="slidenum">
              <a:rPr lang="en-US"/>
              <a:pPr/>
              <a:t>17</a:t>
            </a:fld>
            <a:endParaRPr lang="en-US"/>
          </a:p>
        </p:txBody>
      </p:sp>
      <p:sp>
        <p:nvSpPr>
          <p:cNvPr id="951298" name="Rectangle 2"/>
          <p:cNvSpPr>
            <a:spLocks noGrp="1" noRot="1" noChangeAspect="1" noChangeArrowheads="1" noTextEdit="1"/>
          </p:cNvSpPr>
          <p:nvPr>
            <p:ph type="sldImg"/>
          </p:nvPr>
        </p:nvSpPr>
        <p:spPr>
          <a:ln/>
        </p:spPr>
      </p:sp>
      <p:sp>
        <p:nvSpPr>
          <p:cNvPr id="9512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97352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346378-DF41-41BC-B854-7076D50C948F}" type="slidenum">
              <a:rPr lang="en-US"/>
              <a:pPr/>
              <a:t>18</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5687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B56AF4-290C-441C-A617-B3353B0E65AE}" type="slidenum">
              <a:rPr lang="en-US" smtClean="0"/>
              <a:pPr/>
              <a:t>21</a:t>
            </a:fld>
            <a:endParaRPr lang="en-US"/>
          </a:p>
        </p:txBody>
      </p:sp>
    </p:spTree>
    <p:extLst>
      <p:ext uri="{BB962C8B-B14F-4D97-AF65-F5344CB8AC3E}">
        <p14:creationId xmlns:p14="http://schemas.microsoft.com/office/powerpoint/2010/main" val="3680575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B06B70-C87D-4095-9E56-8BAFF2BE1A3E}"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0AD8-4977-4BEF-B29E-24287E6CEFA5}" type="slidenum">
              <a:rPr lang="en-US" smtClean="0"/>
              <a:t>‹#›</a:t>
            </a:fld>
            <a:endParaRPr lang="en-US"/>
          </a:p>
        </p:txBody>
      </p:sp>
    </p:spTree>
    <p:extLst>
      <p:ext uri="{BB962C8B-B14F-4D97-AF65-F5344CB8AC3E}">
        <p14:creationId xmlns:p14="http://schemas.microsoft.com/office/powerpoint/2010/main" val="240100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06B70-C87D-4095-9E56-8BAFF2BE1A3E}"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0AD8-4977-4BEF-B29E-24287E6CEFA5}" type="slidenum">
              <a:rPr lang="en-US" smtClean="0"/>
              <a:t>‹#›</a:t>
            </a:fld>
            <a:endParaRPr lang="en-US"/>
          </a:p>
        </p:txBody>
      </p:sp>
    </p:spTree>
    <p:extLst>
      <p:ext uri="{BB962C8B-B14F-4D97-AF65-F5344CB8AC3E}">
        <p14:creationId xmlns:p14="http://schemas.microsoft.com/office/powerpoint/2010/main" val="4225236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06B70-C87D-4095-9E56-8BAFF2BE1A3E}"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0AD8-4977-4BEF-B29E-24287E6CEFA5}" type="slidenum">
              <a:rPr lang="en-US" smtClean="0"/>
              <a:t>‹#›</a:t>
            </a:fld>
            <a:endParaRPr lang="en-US"/>
          </a:p>
        </p:txBody>
      </p:sp>
    </p:spTree>
    <p:extLst>
      <p:ext uri="{BB962C8B-B14F-4D97-AF65-F5344CB8AC3E}">
        <p14:creationId xmlns:p14="http://schemas.microsoft.com/office/powerpoint/2010/main" val="17932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06B70-C87D-4095-9E56-8BAFF2BE1A3E}"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0AD8-4977-4BEF-B29E-24287E6CEFA5}" type="slidenum">
              <a:rPr lang="en-US" smtClean="0"/>
              <a:t>‹#›</a:t>
            </a:fld>
            <a:endParaRPr lang="en-US"/>
          </a:p>
        </p:txBody>
      </p:sp>
    </p:spTree>
    <p:extLst>
      <p:ext uri="{BB962C8B-B14F-4D97-AF65-F5344CB8AC3E}">
        <p14:creationId xmlns:p14="http://schemas.microsoft.com/office/powerpoint/2010/main" val="393662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B06B70-C87D-4095-9E56-8BAFF2BE1A3E}"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0AD8-4977-4BEF-B29E-24287E6CEFA5}" type="slidenum">
              <a:rPr lang="en-US" smtClean="0"/>
              <a:t>‹#›</a:t>
            </a:fld>
            <a:endParaRPr lang="en-US"/>
          </a:p>
        </p:txBody>
      </p:sp>
    </p:spTree>
    <p:extLst>
      <p:ext uri="{BB962C8B-B14F-4D97-AF65-F5344CB8AC3E}">
        <p14:creationId xmlns:p14="http://schemas.microsoft.com/office/powerpoint/2010/main" val="4172757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B06B70-C87D-4095-9E56-8BAFF2BE1A3E}" type="datetimeFigureOut">
              <a:rPr lang="en-US" smtClean="0"/>
              <a:t>8/22/2017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A0AD8-4977-4BEF-B29E-24287E6CEFA5}" type="slidenum">
              <a:rPr lang="en-US" smtClean="0"/>
              <a:t>‹#›</a:t>
            </a:fld>
            <a:endParaRPr lang="en-US"/>
          </a:p>
        </p:txBody>
      </p:sp>
    </p:spTree>
    <p:extLst>
      <p:ext uri="{BB962C8B-B14F-4D97-AF65-F5344CB8AC3E}">
        <p14:creationId xmlns:p14="http://schemas.microsoft.com/office/powerpoint/2010/main" val="2222234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B06B70-C87D-4095-9E56-8BAFF2BE1A3E}" type="datetimeFigureOut">
              <a:rPr lang="en-US" smtClean="0"/>
              <a:t>8/22/2017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FA0AD8-4977-4BEF-B29E-24287E6CEFA5}" type="slidenum">
              <a:rPr lang="en-US" smtClean="0"/>
              <a:t>‹#›</a:t>
            </a:fld>
            <a:endParaRPr lang="en-US"/>
          </a:p>
        </p:txBody>
      </p:sp>
    </p:spTree>
    <p:extLst>
      <p:ext uri="{BB962C8B-B14F-4D97-AF65-F5344CB8AC3E}">
        <p14:creationId xmlns:p14="http://schemas.microsoft.com/office/powerpoint/2010/main" val="2888174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B06B70-C87D-4095-9E56-8BAFF2BE1A3E}" type="datetimeFigureOut">
              <a:rPr lang="en-US" smtClean="0"/>
              <a:t>8/22/2017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FA0AD8-4977-4BEF-B29E-24287E6CEFA5}" type="slidenum">
              <a:rPr lang="en-US" smtClean="0"/>
              <a:t>‹#›</a:t>
            </a:fld>
            <a:endParaRPr lang="en-US"/>
          </a:p>
        </p:txBody>
      </p:sp>
    </p:spTree>
    <p:extLst>
      <p:ext uri="{BB962C8B-B14F-4D97-AF65-F5344CB8AC3E}">
        <p14:creationId xmlns:p14="http://schemas.microsoft.com/office/powerpoint/2010/main" val="338164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6B70-C87D-4095-9E56-8BAFF2BE1A3E}" type="datetimeFigureOut">
              <a:rPr lang="en-US" smtClean="0"/>
              <a:t>8/22/2017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FA0AD8-4977-4BEF-B29E-24287E6CEFA5}" type="slidenum">
              <a:rPr lang="en-US" smtClean="0"/>
              <a:t>‹#›</a:t>
            </a:fld>
            <a:endParaRPr lang="en-US"/>
          </a:p>
        </p:txBody>
      </p:sp>
    </p:spTree>
    <p:extLst>
      <p:ext uri="{BB962C8B-B14F-4D97-AF65-F5344CB8AC3E}">
        <p14:creationId xmlns:p14="http://schemas.microsoft.com/office/powerpoint/2010/main" val="1833156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06B70-C87D-4095-9E56-8BAFF2BE1A3E}" type="datetimeFigureOut">
              <a:rPr lang="en-US" smtClean="0"/>
              <a:t>8/22/2017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A0AD8-4977-4BEF-B29E-24287E6CEFA5}" type="slidenum">
              <a:rPr lang="en-US" smtClean="0"/>
              <a:t>‹#›</a:t>
            </a:fld>
            <a:endParaRPr lang="en-US"/>
          </a:p>
        </p:txBody>
      </p:sp>
    </p:spTree>
    <p:extLst>
      <p:ext uri="{BB962C8B-B14F-4D97-AF65-F5344CB8AC3E}">
        <p14:creationId xmlns:p14="http://schemas.microsoft.com/office/powerpoint/2010/main" val="34108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06B70-C87D-4095-9E56-8BAFF2BE1A3E}" type="datetimeFigureOut">
              <a:rPr lang="en-US" smtClean="0"/>
              <a:t>8/22/2017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A0AD8-4977-4BEF-B29E-24287E6CEFA5}" type="slidenum">
              <a:rPr lang="en-US" smtClean="0"/>
              <a:t>‹#›</a:t>
            </a:fld>
            <a:endParaRPr lang="en-US"/>
          </a:p>
        </p:txBody>
      </p:sp>
    </p:spTree>
    <p:extLst>
      <p:ext uri="{BB962C8B-B14F-4D97-AF65-F5344CB8AC3E}">
        <p14:creationId xmlns:p14="http://schemas.microsoft.com/office/powerpoint/2010/main" val="3871448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06B70-C87D-4095-9E56-8BAFF2BE1A3E}" type="datetimeFigureOut">
              <a:rPr lang="en-US" smtClean="0"/>
              <a:t>8/22/2017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FA0AD8-4977-4BEF-B29E-24287E6CEFA5}" type="slidenum">
              <a:rPr lang="en-US" smtClean="0"/>
              <a:t>‹#›</a:t>
            </a:fld>
            <a:endParaRPr lang="en-US"/>
          </a:p>
        </p:txBody>
      </p:sp>
    </p:spTree>
    <p:extLst>
      <p:ext uri="{BB962C8B-B14F-4D97-AF65-F5344CB8AC3E}">
        <p14:creationId xmlns:p14="http://schemas.microsoft.com/office/powerpoint/2010/main" val="392836755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www.google.co.uk/imgres?imgurl=http://www.123opticalillusions.com/pages/kanizsa_triangle.gif&amp;imgrefurl=http://www.123opticalillusions.com/pages/kanizsa_triangle.php&amp;usg=__j6qTeyt8qu_LF0ZKxXgRRAq6tqU=&amp;h=299&amp;w=307&amp;sz=4&amp;hl=en&amp;start=1&amp;zoom=1&amp;um=1&amp;itbs=1&amp;tbnid=sqRqT9nFLpsutM:&amp;tbnh=114&amp;tbnw=117&amp;prev=/images?q=kanizsa+triangle&amp;um=1&amp;hl=en&amp;safe=active&amp;rls=com.microsoft:*:IE-SearchBox&amp;rlz=1I7GGLJ_en-GB&amp;tbs=isch:1&amp;ei=N5-QTab0EY-7hAeW5bnGD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google.co.uk/imgres?imgurl=http://www.aber.ac.uk/media/Modules/MC10220/images/doors.gif&amp;imgrefurl=http://www.aber.ac.uk/media/Modules/MC10220/visper03.html&amp;usg=__PXfjR2LP1WdsXrdOsSnezrbNGv4=&amp;h=178&amp;w=250&amp;sz=3&amp;hl=en&amp;start=2&amp;zoom=1&amp;um=1&amp;itbs=1&amp;tbnid=vwYB6MhGQ2Q0zM:&amp;tbnh=79&amp;tbnw=111&amp;prev=/images?q=shape+constancy&amp;um=1&amp;hl=en&amp;safe=active&amp;rls=com.microsoft:*:IE-SearchBox&amp;rlz=1I7GGLJ_en-GB&amp;tbs=isch:1&amp;ei=m7OQTf6kGYmJhQe49LjGD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wwf.org.uk/" TargetMode="External"/><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hyperlink" Target="http://www.ibm.com/uk/e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google.co.uk/imgres?imgurl=http://www.mscareergirl.com/wp-content/uploads/2010/08/perception_vase.gif&amp;imgrefurl=http://www.mscareergirl.com/2010/08/10/perception-is-reality/&amp;usg=__SawMkmeU2uIOyDx1iplseQnmeGg=&amp;h=300&amp;w=300&amp;sz=3&amp;hl=en&amp;start=3&amp;zoom=1&amp;um=1&amp;itbs=1&amp;tbnid=b6ZUU-906Ho9-M:&amp;tbnh=116&amp;tbnw=116&amp;prev=/images?q=perception&amp;um=1&amp;hl=en&amp;safe=active&amp;rls=com.microsoft:*:IE-SearchBox&amp;rlz=1I7GGLJ_en-GB&amp;tbs=isch:1&amp;ei=bZyQTbjHOc6XhQf-l6jGDg"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www.google.co.uk/imgres?imgurl=http://www.thesecondroad.org/tsr/wp-content/uploads/2009/08/understand_full.jpg&amp;imgrefurl=http://www.thesecondroad.org/tsr/category/12-step-paths/&amp;usg=__udQdG3UN_3H2Pm-0TmFsc78SSJ4=&amp;h=599&amp;w=489&amp;sz=28&amp;hl=en&amp;start=5&amp;zoom=1&amp;um=1&amp;itbs=1&amp;tbnid=tAw5ZEimrh5q0M:&amp;tbnh=135&amp;tbnw=110&amp;prev=/images?q=understand&amp;um=1&amp;hl=en&amp;safe=active&amp;rls=com.microsoft:*:IE-SearchBox&amp;rlz=1I7GGLJ_en-GB&amp;tbs=isch:1&amp;ei=hZyQTc_rLYuwhQfB8MjGDg" TargetMode="Externa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youtube.com/watch?v=4VGVwOmn6bk" TargetMode="Externa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youtube.com/watch?v=qlgw0QLFgOU"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www.youtube.com/watch?v=CQopEKTsc-Y"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08118" y="2306782"/>
            <a:ext cx="6317673" cy="1676400"/>
          </a:xfrm>
        </p:spPr>
        <p:txBody>
          <a:bodyPr>
            <a:normAutofit fontScale="70000" lnSpcReduction="20000"/>
          </a:bodyPr>
          <a:lstStyle/>
          <a:p>
            <a:pPr algn="ctr"/>
            <a:endParaRPr lang="en-US" i="1" dirty="0" smtClean="0">
              <a:latin typeface="Times New Roman" pitchFamily="18" charset="0"/>
              <a:cs typeface="Times New Roman" pitchFamily="18" charset="0"/>
            </a:endParaRPr>
          </a:p>
          <a:p>
            <a:pPr algn="ctr"/>
            <a:r>
              <a:rPr lang="en-US" sz="5100" i="1" dirty="0">
                <a:latin typeface="Times New Roman" pitchFamily="18" charset="0"/>
                <a:cs typeface="Times New Roman" pitchFamily="18" charset="0"/>
              </a:rPr>
              <a:t>Introduction to Psychology</a:t>
            </a:r>
          </a:p>
          <a:p>
            <a:pPr algn="ctr"/>
            <a:r>
              <a:rPr lang="en-US" sz="4600" i="1" dirty="0">
                <a:solidFill>
                  <a:srgbClr val="C00000"/>
                </a:solidFill>
                <a:latin typeface="Times New Roman" pitchFamily="18" charset="0"/>
                <a:cs typeface="Times New Roman" pitchFamily="18" charset="0"/>
              </a:rPr>
              <a:t>Sensation, Attention &amp; Perception</a:t>
            </a:r>
          </a:p>
        </p:txBody>
      </p:sp>
    </p:spTree>
    <p:extLst>
      <p:ext uri="{BB962C8B-B14F-4D97-AF65-F5344CB8AC3E}">
        <p14:creationId xmlns:p14="http://schemas.microsoft.com/office/powerpoint/2010/main" val="26731176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1402773" y="533400"/>
            <a:ext cx="10120745" cy="5715000"/>
          </a:xfrm>
          <a:prstGeom prst="rect">
            <a:avLst/>
          </a:prstGeom>
          <a:noFill/>
          <a:ln w="9525">
            <a:noFill/>
            <a:miter lim="800000"/>
            <a:headEnd/>
            <a:tailEnd/>
          </a:ln>
          <a:effectLst/>
        </p:spPr>
      </p:pic>
    </p:spTree>
    <p:extLst>
      <p:ext uri="{BB962C8B-B14F-4D97-AF65-F5344CB8AC3E}">
        <p14:creationId xmlns:p14="http://schemas.microsoft.com/office/powerpoint/2010/main" val="3744717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1" y="1487198"/>
            <a:ext cx="10515600" cy="1325563"/>
          </a:xfrm>
        </p:spPr>
        <p:txBody>
          <a:bodyPr>
            <a:normAutofit fontScale="90000"/>
          </a:bodyPr>
          <a:lstStyle/>
          <a:p>
            <a:pPr algn="ctr"/>
            <a:r>
              <a:rPr lang="en-US" b="1" dirty="0" smtClean="0">
                <a:latin typeface="Bookman Old Style" panose="02050604050505020204" pitchFamily="18" charset="0"/>
              </a:rPr>
              <a:t>Ted Talk</a:t>
            </a:r>
            <a:br>
              <a:rPr lang="en-US" b="1" dirty="0" smtClean="0">
                <a:latin typeface="Bookman Old Style" panose="02050604050505020204" pitchFamily="18" charset="0"/>
              </a:rPr>
            </a:br>
            <a:r>
              <a:rPr lang="en-US" b="1" dirty="0">
                <a:latin typeface="Bookman Old Style" panose="02050604050505020204" pitchFamily="18" charset="0"/>
              </a:rPr>
              <a:t/>
            </a:r>
            <a:br>
              <a:rPr lang="en-US" b="1" dirty="0">
                <a:latin typeface="Bookman Old Style" panose="02050604050505020204" pitchFamily="18" charset="0"/>
              </a:rPr>
            </a:br>
            <a:r>
              <a:rPr lang="en-US" sz="4000" dirty="0" smtClean="0">
                <a:solidFill>
                  <a:srgbClr val="00B0F0"/>
                </a:solidFill>
                <a:latin typeface="Bookman Old Style" panose="02050604050505020204" pitchFamily="18" charset="0"/>
              </a:rPr>
              <a:t>Beau </a:t>
            </a:r>
            <a:r>
              <a:rPr lang="en-US" sz="4000" dirty="0" smtClean="0">
                <a:solidFill>
                  <a:srgbClr val="00B0F0"/>
                </a:solidFill>
                <a:latin typeface="Bookman Old Style" panose="02050604050505020204" pitchFamily="18" charset="0"/>
              </a:rPr>
              <a:t>Lotto: Optical </a:t>
            </a:r>
            <a:r>
              <a:rPr lang="en-US" sz="4000" dirty="0">
                <a:solidFill>
                  <a:srgbClr val="00B0F0"/>
                </a:solidFill>
                <a:latin typeface="Bookman Old Style" panose="02050604050505020204" pitchFamily="18" charset="0"/>
              </a:rPr>
              <a:t>illusions show how we see</a:t>
            </a:r>
            <a:r>
              <a:rPr lang="en-US" b="1" dirty="0">
                <a:latin typeface="Bookman Old Style" panose="02050604050505020204" pitchFamily="18" charset="0"/>
              </a:rPr>
              <a:t/>
            </a:r>
            <a:br>
              <a:rPr lang="en-US" b="1" dirty="0">
                <a:latin typeface="Bookman Old Style" panose="02050604050505020204" pitchFamily="18" charset="0"/>
              </a:rPr>
            </a:br>
            <a:r>
              <a:rPr lang="en-US" b="1" dirty="0">
                <a:latin typeface="Bookman Old Style" panose="02050604050505020204" pitchFamily="18" charset="0"/>
              </a:rPr>
              <a:t/>
            </a:r>
            <a:br>
              <a:rPr lang="en-US" b="1" dirty="0">
                <a:latin typeface="Bookman Old Style" panose="02050604050505020204" pitchFamily="18" charset="0"/>
              </a:rPr>
            </a:br>
            <a:endParaRPr lang="en-US" b="1" dirty="0">
              <a:latin typeface="Bookman Old Style" panose="02050604050505020204" pitchFamily="18" charset="0"/>
            </a:endParaRPr>
          </a:p>
        </p:txBody>
      </p:sp>
      <p:sp>
        <p:nvSpPr>
          <p:cNvPr id="3" name="Content Placeholder 2"/>
          <p:cNvSpPr>
            <a:spLocks noGrp="1"/>
          </p:cNvSpPr>
          <p:nvPr>
            <p:ph idx="1"/>
          </p:nvPr>
        </p:nvSpPr>
        <p:spPr>
          <a:xfrm>
            <a:off x="817418" y="2812761"/>
            <a:ext cx="10515600" cy="4351338"/>
          </a:xfrm>
        </p:spPr>
        <p:txBody>
          <a:bodyPr/>
          <a:lstStyle/>
          <a:p>
            <a:pPr marL="0" indent="0">
              <a:buNone/>
            </a:pPr>
            <a:r>
              <a:rPr lang="en-US" b="1" dirty="0"/>
              <a:t>Beau Lotto's color games puzzle your vision, but they also spotlight what you can't normally see: how your brain works. This fun, first-hand look at your own versatile sense of sight reveals how evolution tints your perception of what's really out there</a:t>
            </a:r>
            <a:r>
              <a:rPr lang="en-US" b="1" dirty="0" smtClean="0"/>
              <a:t>.</a:t>
            </a:r>
            <a:endParaRPr lang="en-US" b="1" dirty="0"/>
          </a:p>
          <a:p>
            <a:pPr marL="0" indent="0">
              <a:buNone/>
            </a:pPr>
            <a:endParaRPr lang="en-US" b="1" dirty="0" smtClean="0"/>
          </a:p>
          <a:p>
            <a:pPr marL="0" indent="0">
              <a:buNone/>
            </a:pPr>
            <a:r>
              <a:rPr lang="en-US" b="1" dirty="0"/>
              <a:t>https://www.ted.com/talks/beau_lotto_optical_illusions_show_how_we_see</a:t>
            </a:r>
          </a:p>
        </p:txBody>
      </p:sp>
    </p:spTree>
    <p:extLst>
      <p:ext uri="{BB962C8B-B14F-4D97-AF65-F5344CB8AC3E}">
        <p14:creationId xmlns:p14="http://schemas.microsoft.com/office/powerpoint/2010/main" val="1188444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idx="1"/>
          </p:nvPr>
        </p:nvSpPr>
        <p:spPr>
          <a:xfrm>
            <a:off x="498764" y="1143001"/>
            <a:ext cx="10796154" cy="4525963"/>
          </a:xfrm>
        </p:spPr>
        <p:txBody>
          <a:bodyPr/>
          <a:lstStyle/>
          <a:p>
            <a:pPr>
              <a:buFont typeface="Wingdings" panose="05000000000000000000" pitchFamily="2" charset="2"/>
              <a:buChar char="v"/>
            </a:pPr>
            <a:r>
              <a:rPr lang="en-GB" dirty="0" smtClean="0">
                <a:latin typeface="Bookman Old Style" panose="02050604050505020204" pitchFamily="18" charset="0"/>
                <a:cs typeface="Times New Roman" pitchFamily="18" charset="0"/>
              </a:rPr>
              <a:t>What do we call it when there is a mismatch between sensation and perception – when we misinterpret the info?</a:t>
            </a:r>
          </a:p>
          <a:p>
            <a:pPr eaLnBrk="1" hangingPunct="1"/>
            <a:endParaRPr lang="en-US" dirty="0" smtClean="0"/>
          </a:p>
        </p:txBody>
      </p:sp>
      <p:pic>
        <p:nvPicPr>
          <p:cNvPr id="3078" name="Picture 6" descr="041_24_045~Fractal-Illusion-Posters"/>
          <p:cNvPicPr>
            <a:picLocks noChangeAspect="1" noChangeArrowheads="1"/>
          </p:cNvPicPr>
          <p:nvPr/>
        </p:nvPicPr>
        <p:blipFill>
          <a:blip r:embed="rId2"/>
          <a:srcRect/>
          <a:stretch>
            <a:fillRect/>
          </a:stretch>
        </p:blipFill>
        <p:spPr bwMode="auto">
          <a:xfrm>
            <a:off x="4343401" y="2483427"/>
            <a:ext cx="3228976" cy="4088823"/>
          </a:xfrm>
          <a:prstGeom prst="rect">
            <a:avLst/>
          </a:prstGeom>
          <a:noFill/>
          <a:ln w="9525">
            <a:noFill/>
            <a:miter lim="800000"/>
            <a:headEnd/>
            <a:tailEnd/>
          </a:ln>
        </p:spPr>
      </p:pic>
    </p:spTree>
    <p:extLst>
      <p:ext uri="{BB962C8B-B14F-4D97-AF65-F5344CB8AC3E}">
        <p14:creationId xmlns:p14="http://schemas.microsoft.com/office/powerpoint/2010/main" val="360981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additive="base">
                                        <p:cTn id="7" dur="500" fill="hold"/>
                                        <p:tgtEl>
                                          <p:spTgt spid="3078"/>
                                        </p:tgtEl>
                                        <p:attrNameLst>
                                          <p:attrName>ppt_x</p:attrName>
                                        </p:attrNameLst>
                                      </p:cBhvr>
                                      <p:tavLst>
                                        <p:tav tm="0">
                                          <p:val>
                                            <p:strVal val="#ppt_x"/>
                                          </p:val>
                                        </p:tav>
                                        <p:tav tm="100000">
                                          <p:val>
                                            <p:strVal val="#ppt_x"/>
                                          </p:val>
                                        </p:tav>
                                      </p:tavLst>
                                    </p:anim>
                                    <p:anim calcmode="lin" valueType="num">
                                      <p:cBhvr additive="base">
                                        <p:cTn id="8"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1436" y="2133600"/>
            <a:ext cx="9944100" cy="3657600"/>
          </a:xfrm>
        </p:spPr>
        <p:txBody>
          <a:bodyPr>
            <a:normAutofit/>
          </a:bodyPr>
          <a:lstStyle/>
          <a:p>
            <a:pPr marL="0" indent="0">
              <a:buNone/>
            </a:pPr>
            <a:r>
              <a:rPr lang="en-US" sz="4000" b="1" dirty="0">
                <a:solidFill>
                  <a:srgbClr val="00B050"/>
                </a:solidFill>
                <a:latin typeface="Bookman Old Style" panose="02050604050505020204" pitchFamily="18" charset="0"/>
                <a:cs typeface="Times New Roman" panose="02020603050405020304" pitchFamily="18" charset="0"/>
              </a:rPr>
              <a:t>YELLOW	</a:t>
            </a:r>
            <a:r>
              <a:rPr lang="en-US" sz="4000" b="1" dirty="0" smtClean="0">
                <a:solidFill>
                  <a:srgbClr val="00B050"/>
                </a:solidFill>
                <a:latin typeface="Bookman Old Style" panose="02050604050505020204" pitchFamily="18" charset="0"/>
                <a:cs typeface="Times New Roman" panose="02020603050405020304" pitchFamily="18" charset="0"/>
              </a:rPr>
              <a:t>   </a:t>
            </a:r>
            <a:r>
              <a:rPr lang="en-US" sz="4000" b="1" dirty="0" smtClean="0">
                <a:solidFill>
                  <a:srgbClr val="0070C0"/>
                </a:solidFill>
                <a:latin typeface="Bookman Old Style" panose="02050604050505020204" pitchFamily="18" charset="0"/>
                <a:cs typeface="Times New Roman" panose="02020603050405020304" pitchFamily="18" charset="0"/>
              </a:rPr>
              <a:t>ORANGE</a:t>
            </a:r>
            <a:r>
              <a:rPr lang="en-US" sz="4000" b="1" dirty="0">
                <a:solidFill>
                  <a:srgbClr val="0070C0"/>
                </a:solidFill>
                <a:latin typeface="Bookman Old Style" panose="02050604050505020204" pitchFamily="18" charset="0"/>
                <a:cs typeface="Times New Roman" panose="02020603050405020304" pitchFamily="18" charset="0"/>
              </a:rPr>
              <a:t>	</a:t>
            </a:r>
            <a:r>
              <a:rPr lang="en-US" sz="4000" b="1" dirty="0" smtClean="0">
                <a:solidFill>
                  <a:srgbClr val="0070C0"/>
                </a:solidFill>
                <a:latin typeface="Bookman Old Style" panose="02050604050505020204" pitchFamily="18" charset="0"/>
                <a:cs typeface="Times New Roman" panose="02020603050405020304" pitchFamily="18" charset="0"/>
              </a:rPr>
              <a:t>    </a:t>
            </a:r>
            <a:r>
              <a:rPr lang="en-US" sz="4000" b="1" dirty="0" smtClean="0">
                <a:solidFill>
                  <a:srgbClr val="C00000"/>
                </a:solidFill>
                <a:latin typeface="Bookman Old Style" panose="02050604050505020204" pitchFamily="18" charset="0"/>
                <a:cs typeface="Times New Roman" panose="02020603050405020304" pitchFamily="18" charset="0"/>
              </a:rPr>
              <a:t>BLUE</a:t>
            </a:r>
            <a:endParaRPr lang="en-US" sz="4000" b="1" dirty="0">
              <a:solidFill>
                <a:srgbClr val="C00000"/>
              </a:solidFill>
              <a:latin typeface="Bookman Old Style" panose="02050604050505020204" pitchFamily="18" charset="0"/>
              <a:cs typeface="Times New Roman" panose="02020603050405020304" pitchFamily="18" charset="0"/>
            </a:endParaRPr>
          </a:p>
          <a:p>
            <a:pPr marL="0" indent="0">
              <a:buNone/>
            </a:pPr>
            <a:r>
              <a:rPr lang="en-US" sz="4000" b="1" dirty="0">
                <a:solidFill>
                  <a:srgbClr val="FFC000"/>
                </a:solidFill>
                <a:latin typeface="Bookman Old Style" panose="02050604050505020204" pitchFamily="18" charset="0"/>
                <a:cs typeface="Times New Roman" panose="02020603050405020304" pitchFamily="18" charset="0"/>
              </a:rPr>
              <a:t>BLACK		</a:t>
            </a:r>
            <a:r>
              <a:rPr lang="en-US" sz="4000" b="1" dirty="0">
                <a:latin typeface="Bookman Old Style" panose="02050604050505020204" pitchFamily="18" charset="0"/>
                <a:cs typeface="Times New Roman" panose="02020603050405020304" pitchFamily="18" charset="0"/>
              </a:rPr>
              <a:t>GREEN		</a:t>
            </a:r>
            <a:r>
              <a:rPr lang="en-US" sz="4000" b="1" dirty="0">
                <a:solidFill>
                  <a:srgbClr val="0070C0"/>
                </a:solidFill>
                <a:latin typeface="Bookman Old Style" panose="02050604050505020204" pitchFamily="18" charset="0"/>
                <a:cs typeface="Times New Roman" panose="02020603050405020304" pitchFamily="18" charset="0"/>
              </a:rPr>
              <a:t>RED</a:t>
            </a:r>
          </a:p>
          <a:p>
            <a:pPr marL="0" indent="0">
              <a:buNone/>
            </a:pPr>
            <a:r>
              <a:rPr lang="en-US" sz="4000" b="1" dirty="0">
                <a:solidFill>
                  <a:srgbClr val="FFC000"/>
                </a:solidFill>
                <a:latin typeface="Bookman Old Style" panose="02050604050505020204" pitchFamily="18" charset="0"/>
                <a:cs typeface="Times New Roman" panose="02020603050405020304" pitchFamily="18" charset="0"/>
              </a:rPr>
              <a:t>YELLOW	</a:t>
            </a:r>
            <a:r>
              <a:rPr lang="en-US" sz="4000" b="1" dirty="0" smtClean="0">
                <a:solidFill>
                  <a:srgbClr val="FFC000"/>
                </a:solidFill>
                <a:latin typeface="Bookman Old Style" panose="02050604050505020204" pitchFamily="18" charset="0"/>
                <a:cs typeface="Times New Roman" panose="02020603050405020304" pitchFamily="18" charset="0"/>
              </a:rPr>
              <a:t>      </a:t>
            </a:r>
            <a:r>
              <a:rPr lang="en-US" sz="4000" b="1" dirty="0" smtClean="0">
                <a:solidFill>
                  <a:srgbClr val="FF0000"/>
                </a:solidFill>
                <a:latin typeface="Bookman Old Style" panose="02050604050505020204" pitchFamily="18" charset="0"/>
                <a:cs typeface="Times New Roman" panose="02020603050405020304" pitchFamily="18" charset="0"/>
              </a:rPr>
              <a:t>PURPLE</a:t>
            </a:r>
            <a:r>
              <a:rPr lang="en-US" sz="4000" b="1" dirty="0">
                <a:solidFill>
                  <a:srgbClr val="FFC000"/>
                </a:solidFill>
                <a:latin typeface="Bookman Old Style" panose="02050604050505020204" pitchFamily="18" charset="0"/>
                <a:cs typeface="Times New Roman" panose="02020603050405020304" pitchFamily="18" charset="0"/>
              </a:rPr>
              <a:t>	</a:t>
            </a:r>
            <a:r>
              <a:rPr lang="en-US" sz="4000" b="1" dirty="0" smtClean="0">
                <a:solidFill>
                  <a:srgbClr val="FFC000"/>
                </a:solidFill>
                <a:latin typeface="Bookman Old Style" panose="02050604050505020204" pitchFamily="18" charset="0"/>
                <a:cs typeface="Times New Roman" panose="02020603050405020304" pitchFamily="18" charset="0"/>
              </a:rPr>
              <a:t>      </a:t>
            </a:r>
            <a:r>
              <a:rPr lang="en-US" sz="4000" b="1" dirty="0" smtClean="0">
                <a:solidFill>
                  <a:srgbClr val="C00000"/>
                </a:solidFill>
                <a:latin typeface="Bookman Old Style" panose="02050604050505020204" pitchFamily="18" charset="0"/>
                <a:cs typeface="Times New Roman" panose="02020603050405020304" pitchFamily="18" charset="0"/>
              </a:rPr>
              <a:t>RED</a:t>
            </a:r>
            <a:endParaRPr lang="en-US" sz="4000" b="1" dirty="0">
              <a:solidFill>
                <a:srgbClr val="C00000"/>
              </a:solidFill>
              <a:latin typeface="Bookman Old Style" panose="02050604050505020204" pitchFamily="18" charset="0"/>
              <a:cs typeface="Times New Roman" panose="02020603050405020304" pitchFamily="18" charset="0"/>
            </a:endParaRPr>
          </a:p>
          <a:p>
            <a:pPr marL="0" indent="0">
              <a:buNone/>
            </a:pPr>
            <a:r>
              <a:rPr lang="en-US" sz="4000" b="1" dirty="0">
                <a:latin typeface="Bookman Old Style" panose="02050604050505020204" pitchFamily="18" charset="0"/>
                <a:cs typeface="Times New Roman" panose="02020603050405020304" pitchFamily="18" charset="0"/>
              </a:rPr>
              <a:t>ORANGE</a:t>
            </a:r>
            <a:r>
              <a:rPr lang="en-US" sz="4000" b="1" dirty="0">
                <a:solidFill>
                  <a:srgbClr val="00B050"/>
                </a:solidFill>
                <a:latin typeface="Bookman Old Style" panose="02050604050505020204" pitchFamily="18" charset="0"/>
                <a:cs typeface="Times New Roman" panose="02020603050405020304" pitchFamily="18" charset="0"/>
              </a:rPr>
              <a:t>	</a:t>
            </a:r>
            <a:r>
              <a:rPr lang="en-US" sz="4000" b="1" dirty="0" smtClean="0">
                <a:solidFill>
                  <a:srgbClr val="00B050"/>
                </a:solidFill>
                <a:latin typeface="Bookman Old Style" panose="02050604050505020204" pitchFamily="18" charset="0"/>
                <a:cs typeface="Times New Roman" panose="02020603050405020304" pitchFamily="18" charset="0"/>
              </a:rPr>
              <a:t>      GREEN</a:t>
            </a:r>
            <a:r>
              <a:rPr lang="en-US" sz="4000" b="1" dirty="0">
                <a:solidFill>
                  <a:srgbClr val="00B050"/>
                </a:solidFill>
                <a:latin typeface="Bookman Old Style" panose="02050604050505020204" pitchFamily="18" charset="0"/>
                <a:cs typeface="Times New Roman" panose="02020603050405020304" pitchFamily="18" charset="0"/>
              </a:rPr>
              <a:t>		</a:t>
            </a:r>
            <a:r>
              <a:rPr lang="en-US" sz="4000" b="1" dirty="0">
                <a:solidFill>
                  <a:srgbClr val="00B0F0"/>
                </a:solidFill>
                <a:latin typeface="Bookman Old Style" panose="02050604050505020204" pitchFamily="18" charset="0"/>
                <a:cs typeface="Times New Roman" panose="02020603050405020304" pitchFamily="18" charset="0"/>
              </a:rPr>
              <a:t>BLACK</a:t>
            </a:r>
          </a:p>
        </p:txBody>
      </p:sp>
      <p:sp>
        <p:nvSpPr>
          <p:cNvPr id="4" name="TextBox 3"/>
          <p:cNvSpPr txBox="1"/>
          <p:nvPr/>
        </p:nvSpPr>
        <p:spPr>
          <a:xfrm>
            <a:off x="561110" y="457200"/>
            <a:ext cx="11305308" cy="584775"/>
          </a:xfrm>
          <a:prstGeom prst="rect">
            <a:avLst/>
          </a:prstGeom>
          <a:noFill/>
        </p:spPr>
        <p:txBody>
          <a:bodyPr wrap="square" rtlCol="0">
            <a:spAutoFit/>
          </a:bodyPr>
          <a:lstStyle/>
          <a:p>
            <a:r>
              <a:rPr lang="en-US" sz="3200" dirty="0">
                <a:latin typeface="Bookman Old Style" panose="02050604050505020204" pitchFamily="18" charset="0"/>
                <a:cs typeface="Times New Roman" panose="02020603050405020304" pitchFamily="18" charset="0"/>
              </a:rPr>
              <a:t>Look at the chart and say the </a:t>
            </a:r>
            <a:r>
              <a:rPr lang="en-US" sz="3200" u="sng" dirty="0" smtClean="0">
                <a:latin typeface="Bookman Old Style" panose="02050604050505020204" pitchFamily="18" charset="0"/>
                <a:cs typeface="Times New Roman" panose="02020603050405020304" pitchFamily="18" charset="0"/>
              </a:rPr>
              <a:t>COLOUR not </a:t>
            </a:r>
            <a:r>
              <a:rPr lang="en-US" sz="3200" u="sng" dirty="0">
                <a:latin typeface="Bookman Old Style" panose="02050604050505020204" pitchFamily="18" charset="0"/>
                <a:cs typeface="Times New Roman" panose="02020603050405020304" pitchFamily="18" charset="0"/>
              </a:rPr>
              <a:t>the Word</a:t>
            </a:r>
          </a:p>
        </p:txBody>
      </p:sp>
    </p:spTree>
    <p:extLst>
      <p:ext uri="{BB962C8B-B14F-4D97-AF65-F5344CB8AC3E}">
        <p14:creationId xmlns:p14="http://schemas.microsoft.com/office/powerpoint/2010/main" val="810279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9545" y="586241"/>
            <a:ext cx="10676539" cy="5355312"/>
          </a:xfrm>
          <a:prstGeom prst="rect">
            <a:avLst/>
          </a:prstGeom>
          <a:noFill/>
        </p:spPr>
        <p:txBody>
          <a:bodyPr wrap="square" rtlCol="0">
            <a:spAutoFit/>
          </a:bodyPr>
          <a:lstStyle/>
          <a:p>
            <a:r>
              <a:rPr lang="en-US" sz="3600" dirty="0" smtClean="0">
                <a:latin typeface="Bookman Old Style" panose="02050604050505020204" pitchFamily="18" charset="0"/>
              </a:rPr>
              <a:t>Possible Explanation of “</a:t>
            </a:r>
            <a:r>
              <a:rPr lang="en-US" sz="3600" smtClean="0">
                <a:latin typeface="Bookman Old Style" panose="02050604050505020204" pitchFamily="18" charset="0"/>
              </a:rPr>
              <a:t>Stroop</a:t>
            </a:r>
            <a:r>
              <a:rPr lang="en-US" sz="3600" dirty="0" smtClean="0">
                <a:latin typeface="Bookman Old Style" panose="02050604050505020204" pitchFamily="18" charset="0"/>
              </a:rPr>
              <a:t> Effect”</a:t>
            </a:r>
          </a:p>
          <a:p>
            <a:endParaRPr lang="en-US" sz="3600" dirty="0">
              <a:latin typeface="Bookman Old Style" panose="02050604050505020204" pitchFamily="18" charset="0"/>
            </a:endParaRPr>
          </a:p>
          <a:p>
            <a:pPr marL="571500" indent="-571500">
              <a:buFont typeface="Wingdings" panose="05000000000000000000" pitchFamily="2" charset="2"/>
              <a:buChar char="§"/>
            </a:pPr>
            <a:r>
              <a:rPr lang="en-US" sz="3600" dirty="0" smtClean="0">
                <a:latin typeface="Bookman Old Style" panose="02050604050505020204" pitchFamily="18" charset="0"/>
              </a:rPr>
              <a:t>Speed of Processing Theory: The interference occurs because words are read faster than colors are named.</a:t>
            </a:r>
          </a:p>
          <a:p>
            <a:pPr marL="571500" indent="-571500">
              <a:buFont typeface="Wingdings" panose="05000000000000000000" pitchFamily="2" charset="2"/>
              <a:buChar char="§"/>
            </a:pPr>
            <a:endParaRPr lang="en-US" sz="3600" dirty="0" smtClean="0">
              <a:latin typeface="Bookman Old Style" panose="02050604050505020204" pitchFamily="18" charset="0"/>
            </a:endParaRPr>
          </a:p>
          <a:p>
            <a:pPr marL="571500" indent="-571500">
              <a:buFont typeface="Arial" panose="020B0604020202020204" pitchFamily="34" charset="0"/>
              <a:buChar char="•"/>
            </a:pPr>
            <a:r>
              <a:rPr lang="en-US" sz="3600" dirty="0" smtClean="0">
                <a:latin typeface="Bookman Old Style" panose="02050604050505020204" pitchFamily="18" charset="0"/>
              </a:rPr>
              <a:t>Selective Attention Theory: The interference occurs because naming colors requires more attention than reading words. </a:t>
            </a:r>
          </a:p>
          <a:p>
            <a:endParaRPr lang="en-US" dirty="0">
              <a:latin typeface="Bookman Old Style" panose="02050604050505020204" pitchFamily="18" charset="0"/>
            </a:endParaRPr>
          </a:p>
        </p:txBody>
      </p:sp>
    </p:spTree>
    <p:extLst>
      <p:ext uri="{BB962C8B-B14F-4D97-AF65-F5344CB8AC3E}">
        <p14:creationId xmlns:p14="http://schemas.microsoft.com/office/powerpoint/2010/main" val="2836945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r>
              <a:rPr lang="en-GB" dirty="0" smtClean="0">
                <a:latin typeface="Bookman Old Style" panose="02050604050505020204" pitchFamily="18" charset="0"/>
                <a:cs typeface="Times New Roman" panose="02020603050405020304" pitchFamily="18" charset="0"/>
              </a:rPr>
              <a:t>What are fictions?</a:t>
            </a:r>
          </a:p>
        </p:txBody>
      </p:sp>
      <p:sp>
        <p:nvSpPr>
          <p:cNvPr id="6147" name="Rectangle 3"/>
          <p:cNvSpPr>
            <a:spLocks noGrp="1" noChangeArrowheads="1"/>
          </p:cNvSpPr>
          <p:nvPr>
            <p:ph idx="1"/>
          </p:nvPr>
        </p:nvSpPr>
        <p:spPr>
          <a:xfrm>
            <a:off x="838200" y="1600201"/>
            <a:ext cx="6172200" cy="4525963"/>
          </a:xfrm>
        </p:spPr>
        <p:txBody>
          <a:bodyPr>
            <a:normAutofit/>
          </a:bodyPr>
          <a:lstStyle/>
          <a:p>
            <a:pPr eaLnBrk="1" hangingPunct="1"/>
            <a:r>
              <a:rPr lang="en-GB" sz="3000" dirty="0" smtClean="0">
                <a:latin typeface="Bookman Old Style" panose="02050604050505020204" pitchFamily="18" charset="0"/>
                <a:cs typeface="Times New Roman" panose="02020603050405020304" pitchFamily="18" charset="0"/>
              </a:rPr>
              <a:t>When you see something that is not there.  E.g. the white triangle</a:t>
            </a:r>
          </a:p>
        </p:txBody>
      </p:sp>
      <p:pic>
        <p:nvPicPr>
          <p:cNvPr id="6148" name="Picture 5" descr="ANd9GcS2MZxuSCsK4HA1vpvncBU9LFDtFR9_cNRbyufPJfBQRbstLGoXQMU_9w">
            <a:hlinkClick r:id="rId2"/>
          </p:cNvPr>
          <p:cNvPicPr>
            <a:picLocks noChangeAspect="1" noChangeArrowheads="1"/>
          </p:cNvPicPr>
          <p:nvPr/>
        </p:nvPicPr>
        <p:blipFill>
          <a:blip r:embed="rId3"/>
          <a:srcRect/>
          <a:stretch>
            <a:fillRect/>
          </a:stretch>
        </p:blipFill>
        <p:spPr bwMode="auto">
          <a:xfrm>
            <a:off x="7319963" y="1773238"/>
            <a:ext cx="2665412" cy="2597150"/>
          </a:xfrm>
          <a:prstGeom prst="rect">
            <a:avLst/>
          </a:prstGeom>
          <a:noFill/>
          <a:ln w="9525">
            <a:noFill/>
            <a:miter lim="800000"/>
            <a:headEnd/>
            <a:tailEnd/>
          </a:ln>
        </p:spPr>
      </p:pic>
      <p:sp>
        <p:nvSpPr>
          <p:cNvPr id="6149" name="Line 6"/>
          <p:cNvSpPr>
            <a:spLocks noChangeShapeType="1"/>
          </p:cNvSpPr>
          <p:nvPr/>
        </p:nvSpPr>
        <p:spPr bwMode="auto">
          <a:xfrm>
            <a:off x="6705601" y="2819400"/>
            <a:ext cx="1046163" cy="33338"/>
          </a:xfrm>
          <a:prstGeom prst="line">
            <a:avLst/>
          </a:prstGeom>
          <a:noFill/>
          <a:ln w="9525">
            <a:solidFill>
              <a:schemeClr val="tx1"/>
            </a:solidFill>
            <a:round/>
            <a:headEnd/>
            <a:tailEnd type="triangle" w="med" len="med"/>
          </a:ln>
          <a:effectLst/>
        </p:spPr>
        <p:txBody>
          <a:bodyPr/>
          <a:lstStyle/>
          <a:p>
            <a:endParaRPr lang="en-US"/>
          </a:p>
        </p:txBody>
      </p:sp>
    </p:spTree>
    <p:extLst>
      <p:ext uri="{BB962C8B-B14F-4D97-AF65-F5344CB8AC3E}">
        <p14:creationId xmlns:p14="http://schemas.microsoft.com/office/powerpoint/2010/main" val="3533488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7182" y="134793"/>
            <a:ext cx="8839200" cy="838200"/>
          </a:xfrm>
        </p:spPr>
        <p:txBody>
          <a:bodyPr>
            <a:noAutofit/>
          </a:bodyPr>
          <a:lstStyle/>
          <a:p>
            <a:pPr algn="ctr"/>
            <a:r>
              <a:rPr lang="en-US" sz="3600" dirty="0">
                <a:latin typeface="Times New Roman" pitchFamily="18" charset="0"/>
                <a:cs typeface="Times New Roman" pitchFamily="18" charset="0"/>
              </a:rPr>
              <a:t>Perceptual Process: A Complex Phenomenon</a:t>
            </a:r>
          </a:p>
        </p:txBody>
      </p:sp>
      <p:sp>
        <p:nvSpPr>
          <p:cNvPr id="3" name="Content Placeholder 2"/>
          <p:cNvSpPr>
            <a:spLocks noGrp="1"/>
          </p:cNvSpPr>
          <p:nvPr>
            <p:ph idx="1"/>
          </p:nvPr>
        </p:nvSpPr>
        <p:spPr>
          <a:xfrm>
            <a:off x="467591" y="1226126"/>
            <a:ext cx="11856027" cy="4743018"/>
          </a:xfrm>
        </p:spPr>
        <p:txBody>
          <a:bodyPr>
            <a:noAutofit/>
          </a:bodyPr>
          <a:lstStyle/>
          <a:p>
            <a:r>
              <a:rPr lang="en-US" sz="3000" i="1" dirty="0">
                <a:latin typeface="Times New Roman" pitchFamily="18" charset="0"/>
                <a:cs typeface="Times New Roman" pitchFamily="18" charset="0"/>
              </a:rPr>
              <a:t>Attention</a:t>
            </a:r>
            <a:endParaRPr lang="en-US" sz="3000" dirty="0">
              <a:latin typeface="Times New Roman" pitchFamily="18" charset="0"/>
              <a:cs typeface="Times New Roman" pitchFamily="18" charset="0"/>
            </a:endParaRPr>
          </a:p>
          <a:p>
            <a:pPr lvl="1"/>
            <a:r>
              <a:rPr lang="en-US" sz="2800" dirty="0">
                <a:latin typeface="Times New Roman" pitchFamily="18" charset="0"/>
                <a:cs typeface="Times New Roman" pitchFamily="18" charset="0"/>
              </a:rPr>
              <a:t>Which part of the sensory environment to attend </a:t>
            </a: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and </a:t>
            </a:r>
          </a:p>
          <a:p>
            <a:pPr lvl="1"/>
            <a:r>
              <a:rPr lang="en-US" sz="2800" dirty="0">
                <a:latin typeface="Times New Roman" pitchFamily="18" charset="0"/>
                <a:cs typeface="Times New Roman" pitchFamily="18" charset="0"/>
              </a:rPr>
              <a:t>Which information is to further processed or discarded?</a:t>
            </a:r>
          </a:p>
          <a:p>
            <a:r>
              <a:rPr lang="en-US" sz="3000" i="1" dirty="0">
                <a:latin typeface="Times New Roman" pitchFamily="18" charset="0"/>
                <a:cs typeface="Times New Roman" pitchFamily="18" charset="0"/>
              </a:rPr>
              <a:t>Localization:</a:t>
            </a:r>
          </a:p>
          <a:p>
            <a:pPr lvl="1"/>
            <a:r>
              <a:rPr lang="en-US" sz="3000" dirty="0">
                <a:latin typeface="Times New Roman" pitchFamily="18" charset="0"/>
                <a:cs typeface="Times New Roman" pitchFamily="18" charset="0"/>
              </a:rPr>
              <a:t>To determine </a:t>
            </a:r>
            <a:r>
              <a:rPr lang="en-US" sz="3000" dirty="0" smtClean="0">
                <a:latin typeface="Times New Roman" pitchFamily="18" charset="0"/>
                <a:cs typeface="Times New Roman" pitchFamily="18" charset="0"/>
              </a:rPr>
              <a:t>where </a:t>
            </a:r>
            <a:r>
              <a:rPr lang="en-US" sz="3000" dirty="0">
                <a:latin typeface="Times New Roman" pitchFamily="18" charset="0"/>
                <a:cs typeface="Times New Roman" pitchFamily="18" charset="0"/>
              </a:rPr>
              <a:t>objects of interest are?</a:t>
            </a:r>
          </a:p>
          <a:p>
            <a:r>
              <a:rPr lang="en-US" sz="3000" i="1" dirty="0">
                <a:latin typeface="Times New Roman" pitchFamily="18" charset="0"/>
                <a:cs typeface="Times New Roman" pitchFamily="18" charset="0"/>
              </a:rPr>
              <a:t>Recognition</a:t>
            </a:r>
          </a:p>
          <a:p>
            <a:pPr lvl="1"/>
            <a:r>
              <a:rPr lang="en-US" sz="3000" i="1" dirty="0">
                <a:latin typeface="Times New Roman" pitchFamily="18" charset="0"/>
                <a:cs typeface="Times New Roman" pitchFamily="18" charset="0"/>
              </a:rPr>
              <a:t> </a:t>
            </a:r>
            <a:r>
              <a:rPr lang="en-US" sz="2800" dirty="0">
                <a:latin typeface="Times New Roman" pitchFamily="18" charset="0"/>
                <a:cs typeface="Times New Roman" pitchFamily="18" charset="0"/>
              </a:rPr>
              <a:t>Which objects are out there?</a:t>
            </a:r>
          </a:p>
          <a:p>
            <a:r>
              <a:rPr lang="en-US" sz="3000" i="1" dirty="0">
                <a:latin typeface="Times New Roman" pitchFamily="18" charset="0"/>
                <a:cs typeface="Times New Roman" pitchFamily="18" charset="0"/>
              </a:rPr>
              <a:t>Abstraction</a:t>
            </a:r>
          </a:p>
          <a:p>
            <a:pPr lvl="1"/>
            <a:r>
              <a:rPr lang="en-US" sz="3000" i="1" dirty="0">
                <a:latin typeface="Times New Roman" pitchFamily="18" charset="0"/>
                <a:cs typeface="Times New Roman" pitchFamily="18" charset="0"/>
              </a:rPr>
              <a:t> </a:t>
            </a:r>
            <a:r>
              <a:rPr lang="en-US" sz="2800" dirty="0">
                <a:latin typeface="Times New Roman" pitchFamily="18" charset="0"/>
                <a:cs typeface="Times New Roman" pitchFamily="18" charset="0"/>
              </a:rPr>
              <a:t>Abstract the critical features of a recognized object</a:t>
            </a:r>
          </a:p>
          <a:p>
            <a:r>
              <a:rPr lang="en-US" sz="3000" i="1" dirty="0">
                <a:latin typeface="Times New Roman" pitchFamily="18" charset="0"/>
                <a:cs typeface="Times New Roman" pitchFamily="18" charset="0"/>
              </a:rPr>
              <a:t>Constancy</a:t>
            </a:r>
          </a:p>
          <a:p>
            <a:pPr lvl="1"/>
            <a:r>
              <a:rPr lang="en-US" sz="3000" i="1" dirty="0">
                <a:latin typeface="Times New Roman" pitchFamily="18" charset="0"/>
                <a:cs typeface="Times New Roman" pitchFamily="18" charset="0"/>
              </a:rPr>
              <a:t> </a:t>
            </a:r>
            <a:r>
              <a:rPr lang="en-US" sz="2800" dirty="0">
                <a:latin typeface="Times New Roman" pitchFamily="18" charset="0"/>
                <a:cs typeface="Times New Roman" pitchFamily="18" charset="0"/>
              </a:rPr>
              <a:t>Perceptual constancy</a:t>
            </a:r>
          </a:p>
        </p:txBody>
      </p:sp>
      <p:pic>
        <p:nvPicPr>
          <p:cNvPr id="4" name="Picture 5" descr="ANd9GcRaqproTVzAp_lQc_m6kpinSnDOheTZ_ApGgcg_oWkEIEtZwnAr51nsIIw">
            <a:hlinkClick r:id="rId2"/>
          </p:cNvPr>
          <p:cNvPicPr>
            <a:picLocks noChangeAspect="1" noChangeArrowheads="1"/>
          </p:cNvPicPr>
          <p:nvPr/>
        </p:nvPicPr>
        <p:blipFill>
          <a:blip r:embed="rId3"/>
          <a:srcRect/>
          <a:stretch>
            <a:fillRect/>
          </a:stretch>
        </p:blipFill>
        <p:spPr bwMode="auto">
          <a:xfrm>
            <a:off x="9461355" y="4845628"/>
            <a:ext cx="2519363" cy="1792287"/>
          </a:xfrm>
          <a:prstGeom prst="rect">
            <a:avLst/>
          </a:prstGeom>
          <a:noFill/>
          <a:ln w="9525">
            <a:noFill/>
            <a:miter lim="800000"/>
            <a:headEnd/>
            <a:tailEnd/>
          </a:ln>
        </p:spPr>
      </p:pic>
    </p:spTree>
    <p:extLst>
      <p:ext uri="{BB962C8B-B14F-4D97-AF65-F5344CB8AC3E}">
        <p14:creationId xmlns:p14="http://schemas.microsoft.com/office/powerpoint/2010/main" val="24864789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7" name="Rectangle 1027"/>
          <p:cNvSpPr>
            <a:spLocks noGrp="1" noChangeArrowheads="1"/>
          </p:cNvSpPr>
          <p:nvPr>
            <p:ph idx="1"/>
          </p:nvPr>
        </p:nvSpPr>
        <p:spPr>
          <a:xfrm>
            <a:off x="561109" y="1828800"/>
            <a:ext cx="11003973" cy="4495800"/>
          </a:xfrm>
        </p:spPr>
        <p:txBody>
          <a:bodyPr>
            <a:normAutofit/>
          </a:bodyPr>
          <a:lstStyle/>
          <a:p>
            <a:pPr>
              <a:buFont typeface="Wingdings" panose="05000000000000000000" pitchFamily="2" charset="2"/>
              <a:buChar char="v"/>
            </a:pPr>
            <a:r>
              <a:rPr lang="en-US" sz="3200" dirty="0">
                <a:latin typeface="Bookman Old Style" panose="02050604050505020204" pitchFamily="18" charset="0"/>
                <a:cs typeface="Times New Roman" panose="02020603050405020304" pitchFamily="18" charset="0"/>
              </a:rPr>
              <a:t>The ability to focus mental resources on something</a:t>
            </a:r>
          </a:p>
          <a:p>
            <a:pPr marL="0" indent="0">
              <a:buNone/>
            </a:pPr>
            <a:endParaRPr lang="en-US" sz="3200" dirty="0">
              <a:latin typeface="Bookman Old Style" panose="02050604050505020204" pitchFamily="18" charset="0"/>
              <a:cs typeface="Times New Roman" panose="02020603050405020304" pitchFamily="18" charset="0"/>
            </a:endParaRPr>
          </a:p>
          <a:p>
            <a:pPr>
              <a:buFont typeface="Wingdings" panose="05000000000000000000" pitchFamily="2" charset="2"/>
              <a:buChar char="v"/>
            </a:pPr>
            <a:r>
              <a:rPr lang="en-US" sz="3200" dirty="0">
                <a:latin typeface="Bookman Old Style" panose="02050604050505020204" pitchFamily="18" charset="0"/>
                <a:cs typeface="Times New Roman" panose="02020603050405020304" pitchFamily="18" charset="0"/>
              </a:rPr>
              <a:t>Attention is limited</a:t>
            </a:r>
          </a:p>
          <a:p>
            <a:pPr lvl="1">
              <a:buFont typeface="Wingdings" panose="05000000000000000000" pitchFamily="2" charset="2"/>
              <a:buChar char="v"/>
            </a:pPr>
            <a:r>
              <a:rPr lang="en-US" sz="2800" dirty="0">
                <a:latin typeface="Bookman Old Style" panose="02050604050505020204" pitchFamily="18" charset="0"/>
                <a:cs typeface="Times New Roman" panose="02020603050405020304" pitchFamily="18" charset="0"/>
              </a:rPr>
              <a:t>Think of attention as a pool of resources</a:t>
            </a:r>
          </a:p>
          <a:p>
            <a:pPr>
              <a:buFont typeface="Wingdings" panose="05000000000000000000" pitchFamily="2" charset="2"/>
              <a:buChar char="v"/>
            </a:pPr>
            <a:endParaRPr lang="en-US" sz="3200" dirty="0">
              <a:latin typeface="Bookman Old Style" panose="02050604050505020204" pitchFamily="18" charset="0"/>
              <a:cs typeface="Times New Roman" panose="02020603050405020304" pitchFamily="18" charset="0"/>
            </a:endParaRPr>
          </a:p>
          <a:p>
            <a:pPr>
              <a:buFont typeface="Wingdings" panose="05000000000000000000" pitchFamily="2" charset="2"/>
              <a:buChar char="v"/>
            </a:pPr>
            <a:r>
              <a:rPr lang="en-US" sz="3200" dirty="0">
                <a:latin typeface="Bookman Old Style" panose="02050604050505020204" pitchFamily="18" charset="0"/>
                <a:cs typeface="Times New Roman" panose="02020603050405020304" pitchFamily="18" charset="0"/>
              </a:rPr>
              <a:t>To attend to something: To pay attention to it</a:t>
            </a:r>
          </a:p>
          <a:p>
            <a:pPr lvl="1">
              <a:buFont typeface="Wingdings" panose="05000000000000000000" pitchFamily="2" charset="2"/>
              <a:buChar char="v"/>
            </a:pPr>
            <a:r>
              <a:rPr lang="en-US" sz="2800" dirty="0">
                <a:latin typeface="Bookman Old Style" panose="02050604050505020204" pitchFamily="18" charset="0"/>
                <a:cs typeface="Times New Roman" panose="02020603050405020304" pitchFamily="18" charset="0"/>
              </a:rPr>
              <a:t>“Attended ear” - Paying attention to words in that ear</a:t>
            </a:r>
          </a:p>
        </p:txBody>
      </p:sp>
      <p:sp>
        <p:nvSpPr>
          <p:cNvPr id="4" name="Slide Number Placeholder 5"/>
          <p:cNvSpPr>
            <a:spLocks noGrp="1"/>
          </p:cNvSpPr>
          <p:nvPr>
            <p:ph type="sldNum" sz="quarter" idx="12"/>
          </p:nvPr>
        </p:nvSpPr>
        <p:spPr/>
        <p:txBody>
          <a:bodyPr/>
          <a:lstStyle/>
          <a:p>
            <a:fld id="{B58B9115-04E4-4095-AB7A-AF6C792E2099}" type="slidenum">
              <a:rPr lang="en-US"/>
              <a:pPr/>
              <a:t>17</a:t>
            </a:fld>
            <a:endParaRPr lang="en-US"/>
          </a:p>
        </p:txBody>
      </p:sp>
      <p:sp>
        <p:nvSpPr>
          <p:cNvPr id="3" name="TextBox 2"/>
          <p:cNvSpPr txBox="1"/>
          <p:nvPr/>
        </p:nvSpPr>
        <p:spPr>
          <a:xfrm>
            <a:off x="5228615" y="533401"/>
            <a:ext cx="2504212" cy="707886"/>
          </a:xfrm>
          <a:prstGeom prst="rect">
            <a:avLst/>
          </a:prstGeom>
          <a:noFill/>
        </p:spPr>
        <p:txBody>
          <a:bodyPr wrap="none" rtlCol="0">
            <a:spAutoFit/>
          </a:bodyPr>
          <a:lstStyle/>
          <a:p>
            <a:r>
              <a:rPr lang="en-US" sz="4000" dirty="0">
                <a:latin typeface="Bookman Old Style" panose="02050604050505020204" pitchFamily="18" charset="0"/>
                <a:cs typeface="Times New Roman" panose="02020603050405020304" pitchFamily="18" charset="0"/>
              </a:rPr>
              <a:t>Attention</a:t>
            </a:r>
          </a:p>
        </p:txBody>
      </p:sp>
    </p:spTree>
    <p:extLst>
      <p:ext uri="{BB962C8B-B14F-4D97-AF65-F5344CB8AC3E}">
        <p14:creationId xmlns:p14="http://schemas.microsoft.com/office/powerpoint/2010/main" val="35035375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2"/>
          <p:cNvSpPr>
            <a:spLocks noGrp="1" noChangeArrowheads="1"/>
          </p:cNvSpPr>
          <p:nvPr>
            <p:ph type="title"/>
          </p:nvPr>
        </p:nvSpPr>
        <p:spPr/>
        <p:txBody>
          <a:bodyPr>
            <a:normAutofit/>
          </a:bodyPr>
          <a:lstStyle/>
          <a:p>
            <a:r>
              <a:rPr lang="en-US" sz="3200" dirty="0">
                <a:latin typeface="Bookman Old Style" panose="02050604050505020204" pitchFamily="18" charset="0"/>
                <a:cs typeface="Times New Roman" panose="02020603050405020304" pitchFamily="18" charset="0"/>
              </a:rPr>
              <a:t>Focusing on just one thing</a:t>
            </a:r>
          </a:p>
        </p:txBody>
      </p:sp>
      <p:sp>
        <p:nvSpPr>
          <p:cNvPr id="675843" name="Rectangle 3"/>
          <p:cNvSpPr>
            <a:spLocks noGrp="1" noChangeArrowheads="1"/>
          </p:cNvSpPr>
          <p:nvPr>
            <p:ph idx="1"/>
          </p:nvPr>
        </p:nvSpPr>
        <p:spPr/>
        <p:txBody>
          <a:bodyPr>
            <a:normAutofit/>
          </a:bodyPr>
          <a:lstStyle/>
          <a:p>
            <a:pPr>
              <a:buFont typeface="Wingdings" panose="05000000000000000000" pitchFamily="2" charset="2"/>
              <a:buChar char="v"/>
            </a:pPr>
            <a:r>
              <a:rPr lang="en-US" dirty="0">
                <a:latin typeface="Bookman Old Style" panose="02050604050505020204" pitchFamily="18" charset="0"/>
                <a:cs typeface="Times New Roman" panose="02020603050405020304" pitchFamily="18" charset="0"/>
              </a:rPr>
              <a:t>Cocktail party metaphor: You are talking to someone at a party with a lot of other people making noise.</a:t>
            </a:r>
          </a:p>
          <a:p>
            <a:pPr>
              <a:buFont typeface="Wingdings" panose="05000000000000000000" pitchFamily="2" charset="2"/>
              <a:buChar char="v"/>
            </a:pPr>
            <a:endParaRPr lang="en-US" dirty="0">
              <a:latin typeface="Bookman Old Style" panose="02050604050505020204" pitchFamily="18" charset="0"/>
              <a:cs typeface="Times New Roman" panose="02020603050405020304" pitchFamily="18" charset="0"/>
            </a:endParaRPr>
          </a:p>
          <a:p>
            <a:pPr>
              <a:buFont typeface="Wingdings" panose="05000000000000000000" pitchFamily="2" charset="2"/>
              <a:buChar char="v"/>
            </a:pPr>
            <a:endParaRPr lang="en-US" dirty="0">
              <a:latin typeface="Bookman Old Style" panose="02050604050505020204" pitchFamily="18" charset="0"/>
              <a:cs typeface="Times New Roman" panose="02020603050405020304" pitchFamily="18" charset="0"/>
            </a:endParaRPr>
          </a:p>
          <a:p>
            <a:pPr>
              <a:buFont typeface="Wingdings" panose="05000000000000000000" pitchFamily="2" charset="2"/>
              <a:buChar char="v"/>
            </a:pPr>
            <a:r>
              <a:rPr lang="en-US" dirty="0">
                <a:latin typeface="Bookman Old Style" panose="02050604050505020204" pitchFamily="18" charset="0"/>
                <a:cs typeface="Times New Roman" panose="02020603050405020304" pitchFamily="18" charset="0"/>
              </a:rPr>
              <a:t>You are able to filter out other noise and focus just on the person you’re talking to. How do you do that?</a:t>
            </a:r>
          </a:p>
        </p:txBody>
      </p:sp>
      <p:sp>
        <p:nvSpPr>
          <p:cNvPr id="4" name="Slide Number Placeholder 5"/>
          <p:cNvSpPr>
            <a:spLocks noGrp="1"/>
          </p:cNvSpPr>
          <p:nvPr>
            <p:ph type="sldNum" sz="quarter" idx="12"/>
          </p:nvPr>
        </p:nvSpPr>
        <p:spPr/>
        <p:txBody>
          <a:bodyPr/>
          <a:lstStyle/>
          <a:p>
            <a:fld id="{61D2705B-36D2-4DEA-997C-2BFF50228957}" type="slidenum">
              <a:rPr lang="en-US"/>
              <a:pPr/>
              <a:t>18</a:t>
            </a:fld>
            <a:endParaRPr lang="en-US"/>
          </a:p>
        </p:txBody>
      </p:sp>
    </p:spTree>
    <p:extLst>
      <p:ext uri="{BB962C8B-B14F-4D97-AF65-F5344CB8AC3E}">
        <p14:creationId xmlns:p14="http://schemas.microsoft.com/office/powerpoint/2010/main" val="1336819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691"/>
            <a:ext cx="10515600" cy="831273"/>
          </a:xfrm>
        </p:spPr>
        <p:txBody>
          <a:bodyPr>
            <a:normAutofit/>
          </a:bodyPr>
          <a:lstStyle/>
          <a:p>
            <a:pPr algn="ctr"/>
            <a:r>
              <a:rPr lang="en-US" sz="4000" dirty="0">
                <a:solidFill>
                  <a:srgbClr val="7030A0"/>
                </a:solidFill>
                <a:latin typeface="Bookman Old Style" panose="02050604050505020204" pitchFamily="18" charset="0"/>
                <a:cs typeface="Times New Roman" pitchFamily="18" charset="0"/>
              </a:rPr>
              <a:t>Localization</a:t>
            </a:r>
          </a:p>
        </p:txBody>
      </p:sp>
      <p:sp>
        <p:nvSpPr>
          <p:cNvPr id="3" name="Content Placeholder 2"/>
          <p:cNvSpPr>
            <a:spLocks noGrp="1"/>
          </p:cNvSpPr>
          <p:nvPr>
            <p:ph idx="1"/>
          </p:nvPr>
        </p:nvSpPr>
        <p:spPr>
          <a:xfrm>
            <a:off x="519545" y="1070264"/>
            <a:ext cx="11471564" cy="5863936"/>
          </a:xfrm>
        </p:spPr>
        <p:txBody>
          <a:bodyPr>
            <a:normAutofit/>
          </a:bodyPr>
          <a:lstStyle/>
          <a:p>
            <a:pPr marL="342900" lvl="1" indent="-342900">
              <a:buFont typeface="Wingdings" pitchFamily="2" charset="2"/>
              <a:buChar char="§"/>
            </a:pPr>
            <a:r>
              <a:rPr lang="en-US" altLang="en-US" sz="3200" dirty="0">
                <a:solidFill>
                  <a:schemeClr val="accent2">
                    <a:lumMod val="75000"/>
                  </a:schemeClr>
                </a:solidFill>
                <a:latin typeface="Times New Roman" pitchFamily="18" charset="0"/>
                <a:cs typeface="Times New Roman" pitchFamily="18" charset="0"/>
              </a:rPr>
              <a:t>Localization</a:t>
            </a:r>
          </a:p>
          <a:p>
            <a:pPr marL="742950" lvl="2" indent="-342900">
              <a:buFont typeface="Wingdings" pitchFamily="2" charset="2"/>
              <a:buChar char="§"/>
            </a:pPr>
            <a:r>
              <a:rPr lang="en-US" sz="2600" dirty="0">
                <a:latin typeface="Times New Roman" pitchFamily="18" charset="0"/>
                <a:cs typeface="Times New Roman" pitchFamily="18" charset="0"/>
              </a:rPr>
              <a:t>To determine </a:t>
            </a:r>
            <a:r>
              <a:rPr lang="en-US" sz="2600" i="1" dirty="0" smtClean="0">
                <a:latin typeface="Times New Roman" pitchFamily="18" charset="0"/>
                <a:cs typeface="Times New Roman" pitchFamily="18" charset="0"/>
              </a:rPr>
              <a:t>‘Where’ </a:t>
            </a:r>
            <a:r>
              <a:rPr lang="en-US" sz="2600" dirty="0" smtClean="0">
                <a:latin typeface="Times New Roman" pitchFamily="18" charset="0"/>
                <a:cs typeface="Times New Roman" pitchFamily="18" charset="0"/>
              </a:rPr>
              <a:t>objects </a:t>
            </a:r>
            <a:r>
              <a:rPr lang="en-US" sz="2600" dirty="0">
                <a:latin typeface="Times New Roman" pitchFamily="18" charset="0"/>
                <a:cs typeface="Times New Roman" pitchFamily="18" charset="0"/>
              </a:rPr>
              <a:t>of interest are?</a:t>
            </a:r>
          </a:p>
          <a:p>
            <a:pPr marL="742950" lvl="2" indent="-342900">
              <a:buFont typeface="Wingdings" pitchFamily="2" charset="2"/>
              <a:buChar char="§"/>
            </a:pPr>
            <a:endParaRPr lang="en-US" altLang="en-US" sz="1800" dirty="0">
              <a:solidFill>
                <a:srgbClr val="FF0000"/>
              </a:solidFill>
              <a:latin typeface="Times New Roman" pitchFamily="18" charset="0"/>
              <a:cs typeface="Times New Roman" pitchFamily="18" charset="0"/>
            </a:endParaRPr>
          </a:p>
          <a:p>
            <a:pPr marL="342900" lvl="1" indent="-342900">
              <a:buFont typeface="Wingdings" pitchFamily="2" charset="2"/>
              <a:buChar char="§"/>
            </a:pPr>
            <a:r>
              <a:rPr lang="en-US" altLang="en-US" sz="3200" dirty="0">
                <a:solidFill>
                  <a:schemeClr val="accent2">
                    <a:lumMod val="75000"/>
                  </a:schemeClr>
                </a:solidFill>
                <a:latin typeface="Times New Roman" pitchFamily="18" charset="0"/>
                <a:cs typeface="Times New Roman" pitchFamily="18" charset="0"/>
              </a:rPr>
              <a:t>Separation of Object</a:t>
            </a:r>
          </a:p>
          <a:p>
            <a:pPr marL="742950" lvl="2" indent="-342900">
              <a:buFont typeface="Wingdings" pitchFamily="2" charset="2"/>
              <a:buChar char="§"/>
            </a:pPr>
            <a:r>
              <a:rPr lang="en-US" altLang="en-US" sz="2600" dirty="0">
                <a:latin typeface="Times New Roman" pitchFamily="18" charset="0"/>
                <a:cs typeface="Times New Roman" pitchFamily="18" charset="0"/>
              </a:rPr>
              <a:t>The image projected on retina is a mosaic of varying brightness and </a:t>
            </a:r>
            <a:r>
              <a:rPr lang="en-US" altLang="en-US" sz="2600" dirty="0" smtClean="0">
                <a:latin typeface="Times New Roman" pitchFamily="18" charset="0"/>
                <a:cs typeface="Times New Roman" pitchFamily="18" charset="0"/>
              </a:rPr>
              <a:t>colors</a:t>
            </a:r>
            <a:endParaRPr lang="en-US" altLang="en-US" sz="2600" dirty="0">
              <a:latin typeface="Times New Roman" pitchFamily="18" charset="0"/>
              <a:cs typeface="Times New Roman" pitchFamily="18" charset="0"/>
            </a:endParaRPr>
          </a:p>
          <a:p>
            <a:pPr marL="742950" lvl="2" indent="-342900">
              <a:buFont typeface="Wingdings" pitchFamily="2" charset="2"/>
              <a:buChar char="§"/>
            </a:pPr>
            <a:r>
              <a:rPr lang="en-US" altLang="en-US" sz="2600" dirty="0">
                <a:latin typeface="Times New Roman" pitchFamily="18" charset="0"/>
                <a:cs typeface="Times New Roman" pitchFamily="18" charset="0"/>
              </a:rPr>
              <a:t>Perceptual system organizes that mosaic into a set of discrete objects projected against a background</a:t>
            </a:r>
          </a:p>
          <a:p>
            <a:pPr marL="342900" lvl="1" indent="-342900">
              <a:buFont typeface="Wingdings" pitchFamily="2" charset="2"/>
              <a:buChar char="§"/>
            </a:pPr>
            <a:endParaRPr lang="en-US" altLang="en-US" sz="2200" dirty="0">
              <a:solidFill>
                <a:srgbClr val="FF0000"/>
              </a:solidFill>
              <a:latin typeface="Times New Roman" pitchFamily="18" charset="0"/>
              <a:cs typeface="Times New Roman" pitchFamily="18" charset="0"/>
            </a:endParaRPr>
          </a:p>
          <a:p>
            <a:pPr marL="342900" lvl="1" indent="-342900">
              <a:buFont typeface="Wingdings" pitchFamily="2" charset="2"/>
              <a:buChar char="§"/>
            </a:pPr>
            <a:r>
              <a:rPr lang="en-US" altLang="en-US" sz="3200" dirty="0">
                <a:solidFill>
                  <a:schemeClr val="accent2">
                    <a:lumMod val="75000"/>
                  </a:schemeClr>
                </a:solidFill>
                <a:latin typeface="Times New Roman" pitchFamily="18" charset="0"/>
                <a:cs typeface="Times New Roman" pitchFamily="18" charset="0"/>
              </a:rPr>
              <a:t>Figure and Background</a:t>
            </a:r>
          </a:p>
          <a:p>
            <a:pPr marL="742950" lvl="2" indent="-342900">
              <a:buFont typeface="Wingdings" pitchFamily="2" charset="2"/>
              <a:buChar char="§"/>
            </a:pPr>
            <a:r>
              <a:rPr lang="en-US" altLang="en-US" sz="2800" dirty="0">
                <a:solidFill>
                  <a:srgbClr val="0070C0"/>
                </a:solidFill>
                <a:latin typeface="Times New Roman" pitchFamily="18" charset="0"/>
                <a:cs typeface="Times New Roman" pitchFamily="18" charset="0"/>
              </a:rPr>
              <a:t>Figure:</a:t>
            </a:r>
            <a:r>
              <a:rPr lang="en-US" altLang="en-US" sz="2800" dirty="0">
                <a:latin typeface="Times New Roman" pitchFamily="18" charset="0"/>
                <a:cs typeface="Times New Roman" pitchFamily="18" charset="0"/>
              </a:rPr>
              <a:t> Object of interest </a:t>
            </a:r>
          </a:p>
          <a:p>
            <a:pPr marL="1200150" lvl="3" indent="-342900">
              <a:buFont typeface="Wingdings" pitchFamily="2" charset="2"/>
              <a:buChar char="§"/>
            </a:pPr>
            <a:r>
              <a:rPr lang="en-US" altLang="en-US" sz="2800" dirty="0">
                <a:latin typeface="Times New Roman" pitchFamily="18" charset="0"/>
                <a:cs typeface="Times New Roman" pitchFamily="18" charset="0"/>
              </a:rPr>
              <a:t>Appear more solid than the background</a:t>
            </a:r>
          </a:p>
          <a:p>
            <a:pPr marL="1200150" lvl="3" indent="-342900">
              <a:buFont typeface="Wingdings" pitchFamily="2" charset="2"/>
              <a:buChar char="§"/>
            </a:pPr>
            <a:r>
              <a:rPr lang="en-US" altLang="en-US" sz="2800" dirty="0">
                <a:latin typeface="Times New Roman" pitchFamily="18" charset="0"/>
                <a:cs typeface="Times New Roman" pitchFamily="18" charset="0"/>
              </a:rPr>
              <a:t>Appear in front of the </a:t>
            </a:r>
            <a:r>
              <a:rPr lang="en-US" altLang="en-US" sz="2800" dirty="0" smtClean="0">
                <a:latin typeface="Times New Roman" pitchFamily="18" charset="0"/>
                <a:cs typeface="Times New Roman" pitchFamily="18" charset="0"/>
              </a:rPr>
              <a:t>background</a:t>
            </a:r>
            <a:endParaRPr lang="en-US" altLang="en-US" sz="2800" dirty="0">
              <a:latin typeface="Times New Roman" pitchFamily="18" charset="0"/>
              <a:cs typeface="Times New Roman" pitchFamily="18" charset="0"/>
            </a:endParaRPr>
          </a:p>
          <a:p>
            <a:pPr marL="742950" lvl="2" indent="-342900">
              <a:buFont typeface="Wingdings" pitchFamily="2" charset="2"/>
              <a:buChar char="§"/>
            </a:pPr>
            <a:r>
              <a:rPr lang="en-US" altLang="en-US" sz="2800" dirty="0">
                <a:solidFill>
                  <a:srgbClr val="0070C0"/>
                </a:solidFill>
                <a:latin typeface="Times New Roman" pitchFamily="18" charset="0"/>
                <a:cs typeface="Times New Roman" pitchFamily="18" charset="0"/>
              </a:rPr>
              <a:t>Background: </a:t>
            </a:r>
            <a:r>
              <a:rPr lang="en-US" altLang="en-US" sz="2800" dirty="0">
                <a:latin typeface="Times New Roman" pitchFamily="18" charset="0"/>
                <a:cs typeface="Times New Roman" pitchFamily="18" charset="0"/>
              </a:rPr>
              <a:t>region that appears behind the figure</a:t>
            </a:r>
          </a:p>
          <a:p>
            <a:pPr marL="742950" lvl="2" indent="-342900">
              <a:buNone/>
            </a:pPr>
            <a:endParaRPr lang="en-US" alt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3812306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2388" name="Picture 4" descr="cow1"/>
          <p:cNvPicPr>
            <a:picLocks noChangeAspect="1" noChangeArrowheads="1"/>
          </p:cNvPicPr>
          <p:nvPr/>
        </p:nvPicPr>
        <p:blipFill>
          <a:blip r:embed="rId2"/>
          <a:srcRect/>
          <a:stretch>
            <a:fillRect/>
          </a:stretch>
        </p:blipFill>
        <p:spPr bwMode="auto">
          <a:xfrm>
            <a:off x="789709" y="380999"/>
            <a:ext cx="10432473" cy="6310745"/>
          </a:xfrm>
          <a:prstGeom prst="rect">
            <a:avLst/>
          </a:prstGeom>
          <a:noFill/>
        </p:spPr>
      </p:pic>
    </p:spTree>
    <p:extLst>
      <p:ext uri="{BB962C8B-B14F-4D97-AF65-F5344CB8AC3E}">
        <p14:creationId xmlns:p14="http://schemas.microsoft.com/office/powerpoint/2010/main" val="21463331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Figure and Background</a:t>
            </a:r>
          </a:p>
        </p:txBody>
      </p:sp>
      <p:pic>
        <p:nvPicPr>
          <p:cNvPr id="1026" name="Picture 2" descr="a simple example of figure and ground relationship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71825" y="1676400"/>
            <a:ext cx="600075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66355" y="4800600"/>
            <a:ext cx="10387445" cy="1200329"/>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The picture on the left shows a gray object (figure) resting on a white field (ground). The picture on the right shows a gray object (figure) with a hole in it (all placed on the white back</a:t>
            </a:r>
            <a:r>
              <a:rPr lang="en-US" sz="2400" i="1" dirty="0">
                <a:latin typeface="Times New Roman" panose="02020603050405020304" pitchFamily="18" charset="0"/>
                <a:cs typeface="Times New Roman" panose="02020603050405020304" pitchFamily="18" charset="0"/>
              </a:rPr>
              <a:t>ground</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775805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Documents and Settings\csanner\My Documents\LinkTools\Psychology\Coon\IMAGES\DC06-02.jpg"/>
          <p:cNvPicPr>
            <a:picLocks noGrp="1" noChangeAspect="1" noChangeArrowheads="1"/>
          </p:cNvPicPr>
          <p:nvPr>
            <p:ph idx="1"/>
          </p:nvPr>
        </p:nvPicPr>
        <p:blipFill>
          <a:blip r:embed="rId3"/>
          <a:srcRect/>
          <a:stretch>
            <a:fillRect/>
          </a:stretch>
        </p:blipFill>
        <p:spPr bwMode="auto">
          <a:xfrm>
            <a:off x="6799119" y="796636"/>
            <a:ext cx="3581400" cy="3886200"/>
          </a:xfrm>
          <a:prstGeom prst="rect">
            <a:avLst/>
          </a:prstGeom>
          <a:noFill/>
          <a:ln w="9525">
            <a:noFill/>
            <a:miter lim="800000"/>
            <a:headEnd/>
            <a:tailEnd/>
          </a:ln>
        </p:spPr>
      </p:pic>
      <p:pic>
        <p:nvPicPr>
          <p:cNvPr id="3074" name="Picture 2"/>
          <p:cNvPicPr>
            <a:picLocks noChangeAspect="1" noChangeArrowheads="1"/>
          </p:cNvPicPr>
          <p:nvPr/>
        </p:nvPicPr>
        <p:blipFill>
          <a:blip r:embed="rId4"/>
          <a:srcRect/>
          <a:stretch>
            <a:fillRect/>
          </a:stretch>
        </p:blipFill>
        <p:spPr bwMode="auto">
          <a:xfrm>
            <a:off x="1974273" y="720436"/>
            <a:ext cx="3505200" cy="3962400"/>
          </a:xfrm>
          <a:prstGeom prst="rect">
            <a:avLst/>
          </a:prstGeom>
          <a:noFill/>
          <a:ln w="9525">
            <a:noFill/>
            <a:miter lim="800000"/>
            <a:headEnd/>
            <a:tailEnd/>
          </a:ln>
          <a:effectLst/>
        </p:spPr>
      </p:pic>
      <p:sp>
        <p:nvSpPr>
          <p:cNvPr id="6" name="TextBox 5"/>
          <p:cNvSpPr txBox="1"/>
          <p:nvPr/>
        </p:nvSpPr>
        <p:spPr>
          <a:xfrm>
            <a:off x="562840" y="5205846"/>
            <a:ext cx="11523519" cy="1200329"/>
          </a:xfrm>
          <a:prstGeom prst="rect">
            <a:avLst/>
          </a:prstGeom>
          <a:noFill/>
        </p:spPr>
        <p:txBody>
          <a:bodyPr wrap="square" rtlCol="0">
            <a:spAutoFit/>
          </a:bodyPr>
          <a:lstStyle/>
          <a:p>
            <a:pPr algn="ctr"/>
            <a:r>
              <a:rPr lang="en-US" sz="3600" dirty="0">
                <a:latin typeface="Times New Roman" pitchFamily="18" charset="0"/>
                <a:cs typeface="Times New Roman" pitchFamily="18" charset="0"/>
              </a:rPr>
              <a:t>General Rule: Smaller an area or shape, the more likely </a:t>
            </a:r>
            <a:endParaRPr lang="en-US" sz="3600" dirty="0" smtClean="0">
              <a:latin typeface="Times New Roman" pitchFamily="18" charset="0"/>
              <a:cs typeface="Times New Roman" pitchFamily="18" charset="0"/>
            </a:endParaRPr>
          </a:p>
          <a:p>
            <a:pPr algn="ctr"/>
            <a:r>
              <a:rPr lang="en-US" sz="3600" dirty="0" smtClean="0">
                <a:latin typeface="Times New Roman" pitchFamily="18" charset="0"/>
                <a:cs typeface="Times New Roman" pitchFamily="18" charset="0"/>
              </a:rPr>
              <a:t>it </a:t>
            </a:r>
            <a:r>
              <a:rPr lang="en-US" sz="3600" dirty="0">
                <a:latin typeface="Times New Roman" pitchFamily="18" charset="0"/>
                <a:cs typeface="Times New Roman" pitchFamily="18" charset="0"/>
              </a:rPr>
              <a:t>is to be seen as figure</a:t>
            </a:r>
          </a:p>
        </p:txBody>
      </p:sp>
    </p:spTree>
    <p:extLst>
      <p:ext uri="{BB962C8B-B14F-4D97-AF65-F5344CB8AC3E}">
        <p14:creationId xmlns:p14="http://schemas.microsoft.com/office/powerpoint/2010/main" val="36408247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236" y="365125"/>
            <a:ext cx="11035146" cy="1325563"/>
          </a:xfrm>
        </p:spPr>
        <p:txBody>
          <a:bodyPr>
            <a:normAutofit/>
          </a:bodyPr>
          <a:lstStyle/>
          <a:p>
            <a:r>
              <a:rPr lang="en-US" sz="3600" b="1" dirty="0" smtClean="0">
                <a:latin typeface="Bookman Old Style" panose="02050604050505020204" pitchFamily="18" charset="0"/>
              </a:rPr>
              <a:t>Figure and Background: Context and Content</a:t>
            </a:r>
            <a:endParaRPr lang="en-US" sz="3600" b="1" dirty="0">
              <a:latin typeface="Bookman Old Style" panose="02050604050505020204" pitchFamily="18" charset="0"/>
            </a:endParaRPr>
          </a:p>
        </p:txBody>
      </p:sp>
      <p:sp>
        <p:nvSpPr>
          <p:cNvPr id="3" name="Content Placeholder 2"/>
          <p:cNvSpPr>
            <a:spLocks noGrp="1"/>
          </p:cNvSpPr>
          <p:nvPr>
            <p:ph idx="1"/>
          </p:nvPr>
        </p:nvSpPr>
        <p:spPr/>
        <p:txBody>
          <a:bodyPr/>
          <a:lstStyle/>
          <a:p>
            <a:pPr marL="0" indent="0" algn="ctr">
              <a:buNone/>
            </a:pPr>
            <a:r>
              <a:rPr lang="en-US" dirty="0" smtClean="0">
                <a:latin typeface="Bookman Old Style" panose="02050604050505020204" pitchFamily="18" charset="0"/>
              </a:rPr>
              <a:t>In common </a:t>
            </a:r>
            <a:r>
              <a:rPr lang="en-US" dirty="0">
                <a:latin typeface="Bookman Old Style" panose="02050604050505020204" pitchFamily="18" charset="0"/>
              </a:rPr>
              <a:t>use almost every word has many shades of meaning, and therefore needs to be interpreted by the </a:t>
            </a:r>
            <a:r>
              <a:rPr lang="en-US" b="1" dirty="0">
                <a:latin typeface="Bookman Old Style" panose="02050604050505020204" pitchFamily="18" charset="0"/>
              </a:rPr>
              <a:t>context</a:t>
            </a:r>
            <a:r>
              <a:rPr lang="en-US" dirty="0" smtClean="0">
                <a:latin typeface="Bookman Old Style" panose="02050604050505020204" pitchFamily="18" charset="0"/>
              </a:rPr>
              <a:t>.“</a:t>
            </a:r>
          </a:p>
          <a:p>
            <a:pPr marL="0" indent="0" algn="ctr">
              <a:buNone/>
            </a:pPr>
            <a:r>
              <a:rPr lang="en-US" dirty="0">
                <a:latin typeface="Bookman Old Style" panose="02050604050505020204" pitchFamily="18" charset="0"/>
              </a:rPr>
              <a:t/>
            </a:r>
            <a:br>
              <a:rPr lang="en-US" dirty="0">
                <a:latin typeface="Bookman Old Style" panose="02050604050505020204" pitchFamily="18" charset="0"/>
              </a:rPr>
            </a:br>
            <a:r>
              <a:rPr lang="en-US" dirty="0">
                <a:latin typeface="Bookman Old Style" panose="02050604050505020204" pitchFamily="18" charset="0"/>
              </a:rPr>
              <a:t>(Alfred Marshall, </a:t>
            </a:r>
            <a:r>
              <a:rPr lang="en-US" i="1" dirty="0">
                <a:latin typeface="Bookman Old Style" panose="02050604050505020204" pitchFamily="18" charset="0"/>
              </a:rPr>
              <a:t>Principles of Economics</a:t>
            </a:r>
            <a:r>
              <a:rPr lang="en-US" dirty="0">
                <a:latin typeface="Bookman Old Style" panose="02050604050505020204" pitchFamily="18" charset="0"/>
              </a:rPr>
              <a:t>, 8th ed., 1920)</a:t>
            </a:r>
            <a:br>
              <a:rPr lang="en-US" dirty="0">
                <a:latin typeface="Bookman Old Style" panose="02050604050505020204" pitchFamily="18" charset="0"/>
              </a:rPr>
            </a:br>
            <a:r>
              <a:rPr lang="en-US" dirty="0">
                <a:latin typeface="Bookman Old Style" panose="02050604050505020204" pitchFamily="18" charset="0"/>
              </a:rPr>
              <a:t> </a:t>
            </a:r>
          </a:p>
        </p:txBody>
      </p:sp>
    </p:spTree>
    <p:extLst>
      <p:ext uri="{BB962C8B-B14F-4D97-AF65-F5344CB8AC3E}">
        <p14:creationId xmlns:p14="http://schemas.microsoft.com/office/powerpoint/2010/main" val="1439830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Image result for context and conte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935" y="259772"/>
            <a:ext cx="10733810" cy="6369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56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346" y="939171"/>
            <a:ext cx="11578856" cy="1325563"/>
          </a:xfrm>
        </p:spPr>
        <p:txBody>
          <a:bodyPr>
            <a:noAutofit/>
          </a:bodyPr>
          <a:lstStyle/>
          <a:p>
            <a:pPr algn="ctr"/>
            <a:r>
              <a:rPr lang="en-US" sz="3200" b="1" dirty="0" smtClean="0">
                <a:latin typeface="Bookman Old Style" panose="02050604050505020204" pitchFamily="18" charset="0"/>
                <a:cs typeface="Times New Roman" panose="02020603050405020304" pitchFamily="18" charset="0"/>
              </a:rPr>
              <a:t>Gestalt Psychology: “The </a:t>
            </a:r>
            <a:r>
              <a:rPr lang="en-US" sz="3200" b="1" dirty="0">
                <a:latin typeface="Bookman Old Style" panose="02050604050505020204" pitchFamily="18" charset="0"/>
                <a:cs typeface="Times New Roman" panose="02020603050405020304" pitchFamily="18" charset="0"/>
              </a:rPr>
              <a:t>sum of the </a:t>
            </a:r>
            <a:r>
              <a:rPr lang="en-US" sz="3200" b="1" dirty="0" smtClean="0">
                <a:latin typeface="Bookman Old Style" panose="02050604050505020204" pitchFamily="18" charset="0"/>
                <a:cs typeface="Times New Roman" panose="02020603050405020304" pitchFamily="18" charset="0"/>
              </a:rPr>
              <a:t>Whole </a:t>
            </a:r>
            <a:r>
              <a:rPr lang="en-US" sz="3200" b="1" dirty="0">
                <a:latin typeface="Bookman Old Style" panose="02050604050505020204" pitchFamily="18" charset="0"/>
                <a:cs typeface="Times New Roman" panose="02020603050405020304" pitchFamily="18" charset="0"/>
              </a:rPr>
              <a:t>is </a:t>
            </a:r>
            <a:r>
              <a:rPr lang="en-US" sz="3200" b="1" dirty="0" smtClean="0">
                <a:latin typeface="Bookman Old Style" panose="02050604050505020204" pitchFamily="18" charset="0"/>
                <a:cs typeface="Times New Roman" panose="02020603050405020304" pitchFamily="18" charset="0"/>
              </a:rPr>
              <a:t>Greater </a:t>
            </a:r>
            <a:r>
              <a:rPr lang="en-US" sz="3200" b="1" dirty="0">
                <a:latin typeface="Bookman Old Style" panose="02050604050505020204" pitchFamily="18" charset="0"/>
                <a:cs typeface="Times New Roman" panose="02020603050405020304" pitchFamily="18" charset="0"/>
              </a:rPr>
              <a:t>than its </a:t>
            </a:r>
            <a:r>
              <a:rPr lang="en-US" sz="3200" b="1" dirty="0" smtClean="0">
                <a:latin typeface="Bookman Old Style" panose="02050604050505020204" pitchFamily="18" charset="0"/>
                <a:cs typeface="Times New Roman" panose="02020603050405020304" pitchFamily="18" charset="0"/>
              </a:rPr>
              <a:t>Parts”</a:t>
            </a:r>
            <a:br>
              <a:rPr lang="en-US" sz="3200" b="1" dirty="0" smtClean="0">
                <a:latin typeface="Bookman Old Style" panose="02050604050505020204" pitchFamily="18" charset="0"/>
                <a:cs typeface="Times New Roman" panose="02020603050405020304" pitchFamily="18" charset="0"/>
              </a:rPr>
            </a:br>
            <a:r>
              <a:rPr lang="en-US" sz="3200" b="1" dirty="0" smtClean="0">
                <a:latin typeface="Bookman Old Style" panose="02050604050505020204" pitchFamily="18" charset="0"/>
                <a:cs typeface="Times New Roman" panose="02020603050405020304" pitchFamily="18" charset="0"/>
              </a:rPr>
              <a:t/>
            </a:r>
            <a:br>
              <a:rPr lang="en-US" sz="3200" b="1" dirty="0" smtClean="0">
                <a:latin typeface="Bookman Old Style" panose="02050604050505020204" pitchFamily="18" charset="0"/>
                <a:cs typeface="Times New Roman" panose="02020603050405020304" pitchFamily="18" charset="0"/>
              </a:rPr>
            </a:br>
            <a:r>
              <a:rPr lang="en-US" sz="2800" b="1" dirty="0">
                <a:solidFill>
                  <a:srgbClr val="00B050"/>
                </a:solidFill>
                <a:latin typeface="Bookman Old Style" panose="02050604050505020204" pitchFamily="18" charset="0"/>
              </a:rPr>
              <a:t>When the perceptual system forms a percept or gestalt, the whole thing has a reality of its own, independent of the parts</a:t>
            </a:r>
            <a:r>
              <a:rPr lang="en-US" sz="2400" b="1" dirty="0">
                <a:latin typeface="Bookman Old Style" panose="02050604050505020204" pitchFamily="18" charset="0"/>
                <a:cs typeface="Times New Roman" panose="02020603050405020304" pitchFamily="18" charset="0"/>
              </a:rPr>
              <a:t/>
            </a:r>
            <a:br>
              <a:rPr lang="en-US" sz="2400" b="1" dirty="0">
                <a:latin typeface="Bookman Old Style" panose="02050604050505020204" pitchFamily="18" charset="0"/>
                <a:cs typeface="Times New Roman" panose="02020603050405020304" pitchFamily="18" charset="0"/>
              </a:rPr>
            </a:br>
            <a:endParaRPr lang="en-US" sz="2400" dirty="0">
              <a:latin typeface="Bookman Old Style" panose="02050604050505020204" pitchFamily="18" charset="0"/>
              <a:cs typeface="Times New Roman" panose="02020603050405020304" pitchFamily="18" charset="0"/>
            </a:endParaRPr>
          </a:p>
        </p:txBody>
      </p:sp>
      <p:pic>
        <p:nvPicPr>
          <p:cNvPr id="3074" name="Picture 2" descr="https://maxboam.files.wordpress.com/2011/01/gestalt-hbr110102.png?w=510&amp;h=33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67666" y="2700670"/>
            <a:ext cx="5480198" cy="43912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9936" y="2149018"/>
            <a:ext cx="6337730" cy="4708981"/>
          </a:xfrm>
          <a:prstGeom prst="rect">
            <a:avLst/>
          </a:prstGeom>
          <a:noFill/>
        </p:spPr>
        <p:txBody>
          <a:bodyPr wrap="square" rtlCol="0">
            <a:spAutoFit/>
          </a:bodyPr>
          <a:lstStyle/>
          <a:p>
            <a:endParaRPr lang="en-US" sz="3000" dirty="0" smtClean="0">
              <a:solidFill>
                <a:srgbClr val="7030A0"/>
              </a:solidFill>
              <a:latin typeface="Bookman Old Style" panose="02050604050505020204" pitchFamily="18" charset="0"/>
            </a:endParaRPr>
          </a:p>
          <a:p>
            <a:endParaRPr lang="en-US" sz="3000" dirty="0" smtClean="0">
              <a:solidFill>
                <a:srgbClr val="7030A0"/>
              </a:solidFill>
              <a:latin typeface="Bookman Old Style" panose="02050604050505020204" pitchFamily="18" charset="0"/>
            </a:endParaRPr>
          </a:p>
          <a:p>
            <a:r>
              <a:rPr lang="en-US" sz="3000" dirty="0" smtClean="0">
                <a:solidFill>
                  <a:srgbClr val="7030A0"/>
                </a:solidFill>
                <a:latin typeface="Bookman Old Style" panose="02050604050505020204" pitchFamily="18" charset="0"/>
              </a:rPr>
              <a:t>Organizational </a:t>
            </a:r>
            <a:r>
              <a:rPr lang="en-US" sz="3000" dirty="0">
                <a:solidFill>
                  <a:srgbClr val="7030A0"/>
                </a:solidFill>
                <a:latin typeface="Bookman Old Style" panose="02050604050505020204" pitchFamily="18" charset="0"/>
              </a:rPr>
              <a:t>pundits </a:t>
            </a:r>
            <a:endParaRPr lang="en-US" sz="3000" dirty="0" smtClean="0">
              <a:solidFill>
                <a:srgbClr val="7030A0"/>
              </a:solidFill>
              <a:latin typeface="Bookman Old Style" panose="02050604050505020204" pitchFamily="18" charset="0"/>
            </a:endParaRPr>
          </a:p>
          <a:p>
            <a:r>
              <a:rPr lang="en-US" sz="3000" dirty="0">
                <a:solidFill>
                  <a:srgbClr val="7030A0"/>
                </a:solidFill>
                <a:latin typeface="Bookman Old Style" panose="02050604050505020204" pitchFamily="18" charset="0"/>
              </a:rPr>
              <a:t>s</a:t>
            </a:r>
            <a:r>
              <a:rPr lang="en-US" sz="3000" dirty="0" smtClean="0">
                <a:solidFill>
                  <a:srgbClr val="7030A0"/>
                </a:solidFill>
                <a:latin typeface="Bookman Old Style" panose="02050604050505020204" pitchFamily="18" charset="0"/>
              </a:rPr>
              <a:t>uggests that </a:t>
            </a:r>
            <a:r>
              <a:rPr lang="en-US" sz="3000" dirty="0">
                <a:solidFill>
                  <a:srgbClr val="7030A0"/>
                </a:solidFill>
                <a:latin typeface="Bookman Old Style" panose="02050604050505020204" pitchFamily="18" charset="0"/>
              </a:rPr>
              <a:t>this </a:t>
            </a:r>
            <a:r>
              <a:rPr lang="en-US" sz="3000" dirty="0" smtClean="0">
                <a:solidFill>
                  <a:srgbClr val="7030A0"/>
                </a:solidFill>
                <a:latin typeface="Bookman Old Style" panose="02050604050505020204" pitchFamily="18" charset="0"/>
              </a:rPr>
              <a:t>describes </a:t>
            </a:r>
            <a:r>
              <a:rPr lang="en-US" sz="3000" dirty="0">
                <a:solidFill>
                  <a:srgbClr val="7030A0"/>
                </a:solidFill>
                <a:latin typeface="Bookman Old Style" panose="02050604050505020204" pitchFamily="18" charset="0"/>
              </a:rPr>
              <a:t>the </a:t>
            </a:r>
            <a:r>
              <a:rPr lang="en-US" sz="3000" dirty="0" smtClean="0">
                <a:solidFill>
                  <a:srgbClr val="7030A0"/>
                </a:solidFill>
                <a:latin typeface="Bookman Old Style" panose="02050604050505020204" pitchFamily="18" charset="0"/>
              </a:rPr>
              <a:t>“synergy”, which </a:t>
            </a:r>
            <a:r>
              <a:rPr lang="en-US" sz="3000" dirty="0">
                <a:solidFill>
                  <a:srgbClr val="7030A0"/>
                </a:solidFill>
                <a:latin typeface="Bookman Old Style" panose="02050604050505020204" pitchFamily="18" charset="0"/>
              </a:rPr>
              <a:t>exists </a:t>
            </a:r>
            <a:r>
              <a:rPr lang="en-US" sz="3000" dirty="0" smtClean="0">
                <a:solidFill>
                  <a:srgbClr val="7030A0"/>
                </a:solidFill>
                <a:latin typeface="Bookman Old Style" panose="02050604050505020204" pitchFamily="18" charset="0"/>
              </a:rPr>
              <a:t>between</a:t>
            </a:r>
          </a:p>
          <a:p>
            <a:r>
              <a:rPr lang="en-US" sz="3000" dirty="0" smtClean="0">
                <a:solidFill>
                  <a:srgbClr val="7030A0"/>
                </a:solidFill>
                <a:latin typeface="Bookman Old Style" panose="02050604050505020204" pitchFamily="18" charset="0"/>
              </a:rPr>
              <a:t> </a:t>
            </a:r>
            <a:r>
              <a:rPr lang="en-US" sz="3000" dirty="0">
                <a:solidFill>
                  <a:srgbClr val="7030A0"/>
                </a:solidFill>
                <a:latin typeface="Bookman Old Style" panose="02050604050505020204" pitchFamily="18" charset="0"/>
              </a:rPr>
              <a:t>individuals working together </a:t>
            </a:r>
            <a:endParaRPr lang="en-US" sz="3000" dirty="0" smtClean="0">
              <a:solidFill>
                <a:srgbClr val="7030A0"/>
              </a:solidFill>
              <a:latin typeface="Bookman Old Style" panose="02050604050505020204" pitchFamily="18" charset="0"/>
            </a:endParaRPr>
          </a:p>
          <a:p>
            <a:r>
              <a:rPr lang="en-US" sz="3000" dirty="0" smtClean="0">
                <a:solidFill>
                  <a:srgbClr val="7030A0"/>
                </a:solidFill>
                <a:latin typeface="Bookman Old Style" panose="02050604050505020204" pitchFamily="18" charset="0"/>
              </a:rPr>
              <a:t>in </a:t>
            </a:r>
            <a:r>
              <a:rPr lang="en-US" sz="3000" dirty="0">
                <a:solidFill>
                  <a:srgbClr val="7030A0"/>
                </a:solidFill>
                <a:latin typeface="Bookman Old Style" panose="02050604050505020204" pitchFamily="18" charset="0"/>
              </a:rPr>
              <a:t>a cooperative </a:t>
            </a:r>
            <a:r>
              <a:rPr lang="en-US" sz="3000" dirty="0" smtClean="0">
                <a:solidFill>
                  <a:srgbClr val="7030A0"/>
                </a:solidFill>
                <a:latin typeface="Bookman Old Style" panose="02050604050505020204" pitchFamily="18" charset="0"/>
              </a:rPr>
              <a:t>effort</a:t>
            </a:r>
          </a:p>
          <a:p>
            <a:endParaRPr lang="en-US" sz="3000" dirty="0">
              <a:solidFill>
                <a:srgbClr val="7030A0"/>
              </a:solidFill>
              <a:latin typeface="Bookman Old Style" panose="02050604050505020204" pitchFamily="18" charset="0"/>
            </a:endParaRPr>
          </a:p>
          <a:p>
            <a:r>
              <a:rPr lang="en-US" sz="3000" dirty="0" smtClean="0">
                <a:solidFill>
                  <a:srgbClr val="C00000"/>
                </a:solidFill>
                <a:latin typeface="Bookman Old Style" panose="02050604050505020204" pitchFamily="18" charset="0"/>
              </a:rPr>
              <a:t>“The whole works better than </a:t>
            </a:r>
          </a:p>
          <a:p>
            <a:r>
              <a:rPr lang="en-US" sz="3000" dirty="0" smtClean="0">
                <a:solidFill>
                  <a:srgbClr val="C00000"/>
                </a:solidFill>
                <a:latin typeface="Bookman Old Style" panose="02050604050505020204" pitchFamily="18" charset="0"/>
              </a:rPr>
              <a:t>any one of its parts”</a:t>
            </a:r>
            <a:endParaRPr lang="en-US" sz="3000" dirty="0">
              <a:solidFill>
                <a:srgbClr val="C00000"/>
              </a:solidFill>
              <a:latin typeface="Bookman Old Style" panose="02050604050505020204" pitchFamily="18" charset="0"/>
            </a:endParaRPr>
          </a:p>
        </p:txBody>
      </p:sp>
    </p:spTree>
    <p:extLst>
      <p:ext uri="{BB962C8B-B14F-4D97-AF65-F5344CB8AC3E}">
        <p14:creationId xmlns:p14="http://schemas.microsoft.com/office/powerpoint/2010/main" val="197613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Image result for meaning of gestal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464" y="166255"/>
            <a:ext cx="11502736" cy="6452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217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082"/>
            <a:ext cx="10515600" cy="987137"/>
          </a:xfrm>
        </p:spPr>
        <p:txBody>
          <a:bodyPr>
            <a:normAutofit/>
          </a:bodyPr>
          <a:lstStyle/>
          <a:p>
            <a:pPr algn="ctr"/>
            <a:r>
              <a:rPr lang="en-US" sz="3600" dirty="0">
                <a:solidFill>
                  <a:srgbClr val="0070C0"/>
                </a:solidFill>
                <a:latin typeface="Bookman Old Style" panose="02050604050505020204" pitchFamily="18" charset="0"/>
                <a:cs typeface="Times New Roman" pitchFamily="18" charset="0"/>
              </a:rPr>
              <a:t>Gestalt Laws of </a:t>
            </a:r>
            <a:r>
              <a:rPr lang="en-US" sz="3600" dirty="0" smtClean="0">
                <a:solidFill>
                  <a:srgbClr val="0070C0"/>
                </a:solidFill>
                <a:latin typeface="Bookman Old Style" panose="02050604050505020204" pitchFamily="18" charset="0"/>
                <a:cs typeface="Times New Roman" pitchFamily="18" charset="0"/>
              </a:rPr>
              <a:t>Grouping</a:t>
            </a:r>
            <a:endParaRPr lang="en-US" sz="3600" dirty="0">
              <a:solidFill>
                <a:srgbClr val="0070C0"/>
              </a:solidFill>
              <a:latin typeface="Bookman Old Style" panose="02050604050505020204" pitchFamily="18" charset="0"/>
              <a:cs typeface="Times New Roman" pitchFamily="18" charset="0"/>
            </a:endParaRPr>
          </a:p>
        </p:txBody>
      </p:sp>
      <p:sp>
        <p:nvSpPr>
          <p:cNvPr id="3" name="Content Placeholder 2"/>
          <p:cNvSpPr>
            <a:spLocks noGrp="1"/>
          </p:cNvSpPr>
          <p:nvPr>
            <p:ph idx="1"/>
          </p:nvPr>
        </p:nvSpPr>
        <p:spPr>
          <a:xfrm>
            <a:off x="592281" y="1205346"/>
            <a:ext cx="11305309" cy="5652654"/>
          </a:xfrm>
        </p:spPr>
        <p:txBody>
          <a:bodyPr>
            <a:normAutofit/>
          </a:bodyPr>
          <a:lstStyle/>
          <a:p>
            <a:r>
              <a:rPr lang="en-US" dirty="0">
                <a:latin typeface="Times New Roman" pitchFamily="18" charset="0"/>
                <a:cs typeface="Times New Roman" pitchFamily="18" charset="0"/>
              </a:rPr>
              <a:t>We tend to group collections of shapes, sizes, colors, and other features into perceptual wholes</a:t>
            </a:r>
          </a:p>
          <a:p>
            <a:r>
              <a:rPr lang="en-US" dirty="0">
                <a:latin typeface="Times New Roman" pitchFamily="18" charset="0"/>
                <a:cs typeface="Times New Roman" pitchFamily="18" charset="0"/>
              </a:rPr>
              <a:t>It explains how people transform raw visual input—lights, shadows, lines, points, shapes, and colors—into meaningful displays</a:t>
            </a:r>
          </a:p>
          <a:p>
            <a:r>
              <a:rPr lang="en-US" dirty="0">
                <a:latin typeface="Times New Roman" pitchFamily="18" charset="0"/>
                <a:cs typeface="Times New Roman" pitchFamily="18" charset="0"/>
              </a:rPr>
              <a:t>Grouping is not arbitrary but follows simple rules</a:t>
            </a:r>
          </a:p>
          <a:p>
            <a:endParaRPr lang="en-US" sz="2400" dirty="0">
              <a:latin typeface="Times New Roman" pitchFamily="18" charset="0"/>
              <a:cs typeface="Times New Roman" pitchFamily="18" charset="0"/>
            </a:endParaRPr>
          </a:p>
          <a:p>
            <a:pPr>
              <a:lnSpc>
                <a:spcPct val="90000"/>
              </a:lnSpc>
              <a:buFont typeface="Wingdings" pitchFamily="2" charset="2"/>
              <a:buChar char="§"/>
            </a:pPr>
            <a:r>
              <a:rPr lang="en-US" altLang="en-US" dirty="0">
                <a:solidFill>
                  <a:schemeClr val="accent2">
                    <a:lumMod val="75000"/>
                  </a:schemeClr>
                </a:solidFill>
                <a:latin typeface="Times New Roman" pitchFamily="18" charset="0"/>
                <a:cs typeface="Times New Roman" pitchFamily="18" charset="0"/>
              </a:rPr>
              <a:t>Gestalt</a:t>
            </a:r>
            <a:r>
              <a:rPr lang="en-US" altLang="en-US" dirty="0">
                <a:latin typeface="Times New Roman" pitchFamily="18" charset="0"/>
                <a:cs typeface="Times New Roman" pitchFamily="18" charset="0"/>
              </a:rPr>
              <a:t> Grouping Principles</a:t>
            </a:r>
          </a:p>
          <a:p>
            <a:pPr lvl="1">
              <a:lnSpc>
                <a:spcPct val="90000"/>
              </a:lnSpc>
              <a:buFont typeface="Wingdings" pitchFamily="2" charset="2"/>
              <a:buChar char="§"/>
            </a:pPr>
            <a:r>
              <a:rPr lang="en-US" altLang="en-US" sz="2800" dirty="0" smtClean="0">
                <a:solidFill>
                  <a:schemeClr val="accent2">
                    <a:lumMod val="75000"/>
                  </a:schemeClr>
                </a:solidFill>
                <a:latin typeface="Times New Roman" pitchFamily="18" charset="0"/>
                <a:cs typeface="Times New Roman" pitchFamily="18" charset="0"/>
              </a:rPr>
              <a:t>Proximity</a:t>
            </a:r>
            <a:r>
              <a:rPr lang="en-US" altLang="en-US" sz="2800" dirty="0" smtClean="0">
                <a:latin typeface="Times New Roman" pitchFamily="18" charset="0"/>
                <a:cs typeface="Times New Roman" pitchFamily="18" charset="0"/>
              </a:rPr>
              <a:t>-</a:t>
            </a:r>
            <a:r>
              <a:rPr lang="en-US" altLang="en-US" sz="2800" dirty="0">
                <a:latin typeface="Times New Roman" pitchFamily="18" charset="0"/>
                <a:cs typeface="Times New Roman" pitchFamily="18" charset="0"/>
              </a:rPr>
              <a:t>-group nearby figures together</a:t>
            </a:r>
          </a:p>
          <a:p>
            <a:pPr lvl="1">
              <a:lnSpc>
                <a:spcPct val="90000"/>
              </a:lnSpc>
              <a:buFont typeface="Wingdings" pitchFamily="2" charset="2"/>
              <a:buChar char="§"/>
            </a:pPr>
            <a:r>
              <a:rPr lang="en-US" altLang="en-US" sz="2800" dirty="0" smtClean="0">
                <a:solidFill>
                  <a:schemeClr val="accent2">
                    <a:lumMod val="75000"/>
                  </a:schemeClr>
                </a:solidFill>
                <a:latin typeface="Times New Roman" pitchFamily="18" charset="0"/>
                <a:cs typeface="Times New Roman" pitchFamily="18" charset="0"/>
              </a:rPr>
              <a:t>Similarity</a:t>
            </a:r>
            <a:r>
              <a:rPr lang="en-US" altLang="en-US" sz="2800" dirty="0" smtClean="0">
                <a:latin typeface="Times New Roman" pitchFamily="18" charset="0"/>
                <a:cs typeface="Times New Roman" pitchFamily="18" charset="0"/>
              </a:rPr>
              <a:t>-</a:t>
            </a:r>
            <a:r>
              <a:rPr lang="en-US" altLang="en-US" sz="2800" dirty="0">
                <a:latin typeface="Times New Roman" pitchFamily="18" charset="0"/>
                <a:cs typeface="Times New Roman" pitchFamily="18" charset="0"/>
              </a:rPr>
              <a:t>-group figures that are similar</a:t>
            </a:r>
          </a:p>
          <a:p>
            <a:pPr lvl="1">
              <a:lnSpc>
                <a:spcPct val="90000"/>
              </a:lnSpc>
              <a:buFont typeface="Wingdings" pitchFamily="2" charset="2"/>
              <a:buChar char="§"/>
            </a:pPr>
            <a:r>
              <a:rPr lang="en-US" altLang="en-US" sz="2800" dirty="0" smtClean="0">
                <a:solidFill>
                  <a:schemeClr val="accent2">
                    <a:lumMod val="75000"/>
                  </a:schemeClr>
                </a:solidFill>
                <a:latin typeface="Times New Roman" pitchFamily="18" charset="0"/>
                <a:cs typeface="Times New Roman" pitchFamily="18" charset="0"/>
              </a:rPr>
              <a:t>Continuity-</a:t>
            </a:r>
            <a:r>
              <a:rPr lang="en-US" altLang="en-US" sz="2800" dirty="0">
                <a:latin typeface="Times New Roman" pitchFamily="18" charset="0"/>
                <a:cs typeface="Times New Roman" pitchFamily="18" charset="0"/>
              </a:rPr>
              <a:t>-perceive continuous patterns</a:t>
            </a:r>
          </a:p>
          <a:p>
            <a:pPr lvl="1">
              <a:lnSpc>
                <a:spcPct val="90000"/>
              </a:lnSpc>
              <a:buFont typeface="Wingdings" pitchFamily="2" charset="2"/>
              <a:buChar char="§"/>
            </a:pPr>
            <a:r>
              <a:rPr lang="en-US" altLang="en-US" sz="2800" dirty="0" smtClean="0">
                <a:solidFill>
                  <a:schemeClr val="accent2">
                    <a:lumMod val="75000"/>
                  </a:schemeClr>
                </a:solidFill>
                <a:latin typeface="Times New Roman" pitchFamily="18" charset="0"/>
                <a:cs typeface="Times New Roman" pitchFamily="18" charset="0"/>
              </a:rPr>
              <a:t>Closure</a:t>
            </a:r>
            <a:r>
              <a:rPr lang="en-US" altLang="en-US" sz="2800" dirty="0" smtClean="0">
                <a:latin typeface="Times New Roman" pitchFamily="18" charset="0"/>
                <a:cs typeface="Times New Roman" pitchFamily="18" charset="0"/>
              </a:rPr>
              <a:t>-</a:t>
            </a:r>
            <a:r>
              <a:rPr lang="en-US" altLang="en-US" sz="2800" dirty="0">
                <a:latin typeface="Times New Roman" pitchFamily="18" charset="0"/>
                <a:cs typeface="Times New Roman" pitchFamily="18" charset="0"/>
              </a:rPr>
              <a:t>-fill in gaps</a:t>
            </a:r>
          </a:p>
          <a:p>
            <a:pPr lvl="1">
              <a:lnSpc>
                <a:spcPct val="90000"/>
              </a:lnSpc>
              <a:buFont typeface="Wingdings" pitchFamily="2" charset="2"/>
              <a:buChar char="§"/>
            </a:pPr>
            <a:r>
              <a:rPr lang="en-US" altLang="en-US" sz="2800" dirty="0" smtClean="0">
                <a:solidFill>
                  <a:schemeClr val="accent2">
                    <a:lumMod val="75000"/>
                  </a:schemeClr>
                </a:solidFill>
                <a:latin typeface="Times New Roman" pitchFamily="18" charset="0"/>
                <a:cs typeface="Times New Roman" pitchFamily="18" charset="0"/>
              </a:rPr>
              <a:t>Connectedness</a:t>
            </a:r>
            <a:r>
              <a:rPr lang="en-US" altLang="en-US" sz="2800" dirty="0" smtClean="0">
                <a:latin typeface="Times New Roman" pitchFamily="18" charset="0"/>
                <a:cs typeface="Times New Roman" pitchFamily="18" charset="0"/>
              </a:rPr>
              <a:t>-</a:t>
            </a:r>
            <a:r>
              <a:rPr lang="en-US" altLang="en-US" sz="2800" dirty="0">
                <a:latin typeface="Times New Roman" pitchFamily="18" charset="0"/>
                <a:cs typeface="Times New Roman" pitchFamily="18" charset="0"/>
              </a:rPr>
              <a:t>-spots, lines, and areas are seen as unit when connected</a:t>
            </a:r>
          </a:p>
          <a:p>
            <a:endParaRPr lang="en-US" dirty="0">
              <a:latin typeface="Times New Roman" pitchFamily="18" charset="0"/>
              <a:cs typeface="Times New Roman" pitchFamily="18" charset="0"/>
            </a:endParaRPr>
          </a:p>
          <a:p>
            <a:pPr lvl="1"/>
            <a:endParaRPr lang="en-US"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367991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81000"/>
            <a:ext cx="8686800" cy="838200"/>
          </a:xfrm>
        </p:spPr>
        <p:txBody>
          <a:bodyPr>
            <a:normAutofit/>
          </a:bodyPr>
          <a:lstStyle/>
          <a:p>
            <a:pPr algn="ctr"/>
            <a:r>
              <a:rPr lang="en-US" sz="3600" dirty="0">
                <a:latin typeface="Bookman Old Style" panose="02050604050505020204" pitchFamily="18" charset="0"/>
                <a:cs typeface="Times New Roman" pitchFamily="18" charset="0"/>
              </a:rPr>
              <a:t>Law of Proximity</a:t>
            </a:r>
          </a:p>
        </p:txBody>
      </p:sp>
      <p:pic>
        <p:nvPicPr>
          <p:cNvPr id="4098" name="Picture 2"/>
          <p:cNvPicPr>
            <a:picLocks noGrp="1" noChangeAspect="1" noChangeArrowheads="1"/>
          </p:cNvPicPr>
          <p:nvPr>
            <p:ph idx="1"/>
          </p:nvPr>
        </p:nvPicPr>
        <p:blipFill>
          <a:blip r:embed="rId2"/>
          <a:srcRect/>
          <a:stretch>
            <a:fillRect/>
          </a:stretch>
        </p:blipFill>
        <p:spPr bwMode="auto">
          <a:xfrm>
            <a:off x="6899564" y="1939637"/>
            <a:ext cx="4956463" cy="3557154"/>
          </a:xfrm>
          <a:prstGeom prst="rect">
            <a:avLst/>
          </a:prstGeom>
          <a:noFill/>
          <a:ln w="9525">
            <a:noFill/>
            <a:miter lim="800000"/>
            <a:headEnd/>
            <a:tailEnd/>
          </a:ln>
          <a:effectLst/>
        </p:spPr>
      </p:pic>
      <p:sp>
        <p:nvSpPr>
          <p:cNvPr id="5" name="Rectangle 4"/>
          <p:cNvSpPr/>
          <p:nvPr/>
        </p:nvSpPr>
        <p:spPr>
          <a:xfrm>
            <a:off x="477981" y="1164134"/>
            <a:ext cx="6598227" cy="5262979"/>
          </a:xfrm>
          <a:prstGeom prst="rect">
            <a:avLst/>
          </a:prstGeom>
        </p:spPr>
        <p:txBody>
          <a:bodyPr wrap="square">
            <a:spAutoFit/>
          </a:bodyPr>
          <a:lstStyle/>
          <a:p>
            <a:pPr>
              <a:buFont typeface="Arial" pitchFamily="34" charset="0"/>
              <a:buChar char="•"/>
            </a:pPr>
            <a:r>
              <a:rPr lang="en-US" sz="2800" dirty="0">
                <a:latin typeface="Bookman Old Style" panose="02050604050505020204" pitchFamily="18" charset="0"/>
                <a:cs typeface="Times New Roman" pitchFamily="18" charset="0"/>
              </a:rPr>
              <a:t>The groups we see are</a:t>
            </a:r>
          </a:p>
          <a:p>
            <a:pPr lvl="1"/>
            <a:r>
              <a:rPr lang="en-US" sz="2800" dirty="0">
                <a:latin typeface="Bookman Old Style" panose="02050604050505020204" pitchFamily="18" charset="0"/>
                <a:cs typeface="Times New Roman" pitchFamily="18" charset="0"/>
              </a:rPr>
              <a:t>1 + 2 = as one group</a:t>
            </a:r>
            <a:br>
              <a:rPr lang="en-US" sz="2800" dirty="0">
                <a:latin typeface="Bookman Old Style" panose="02050604050505020204" pitchFamily="18" charset="0"/>
                <a:cs typeface="Times New Roman" pitchFamily="18" charset="0"/>
              </a:rPr>
            </a:br>
            <a:r>
              <a:rPr lang="en-US" sz="2800" dirty="0">
                <a:latin typeface="Bookman Old Style" panose="02050604050505020204" pitchFamily="18" charset="0"/>
                <a:cs typeface="Times New Roman" pitchFamily="18" charset="0"/>
              </a:rPr>
              <a:t>3 + 4 = as another </a:t>
            </a:r>
            <a:r>
              <a:rPr lang="en-US" sz="2800" dirty="0" smtClean="0">
                <a:latin typeface="Bookman Old Style" panose="02050604050505020204" pitchFamily="18" charset="0"/>
                <a:cs typeface="Times New Roman" pitchFamily="18" charset="0"/>
              </a:rPr>
              <a:t>group</a:t>
            </a:r>
          </a:p>
          <a:p>
            <a:pPr lvl="1"/>
            <a:endParaRPr lang="en-US" sz="2800" dirty="0">
              <a:latin typeface="Bookman Old Style" panose="02050604050505020204" pitchFamily="18" charset="0"/>
              <a:cs typeface="Times New Roman" pitchFamily="18" charset="0"/>
            </a:endParaRPr>
          </a:p>
          <a:p>
            <a:pPr>
              <a:buFont typeface="Arial" pitchFamily="34" charset="0"/>
              <a:buChar char="•"/>
            </a:pPr>
            <a:r>
              <a:rPr lang="en-US" sz="2800" dirty="0">
                <a:latin typeface="Bookman Old Style" panose="02050604050505020204" pitchFamily="18" charset="0"/>
                <a:cs typeface="Times New Roman" pitchFamily="18" charset="0"/>
              </a:rPr>
              <a:t>Similarly, on the left, three groups of dots in three lines. What happens with the evenly spaced dots</a:t>
            </a:r>
            <a:r>
              <a:rPr lang="en-US" sz="2800" dirty="0" smtClean="0">
                <a:latin typeface="Bookman Old Style" panose="02050604050505020204" pitchFamily="18" charset="0"/>
                <a:cs typeface="Times New Roman" pitchFamily="18" charset="0"/>
              </a:rPr>
              <a:t>?</a:t>
            </a:r>
          </a:p>
          <a:p>
            <a:pPr>
              <a:buFont typeface="Arial" pitchFamily="34" charset="0"/>
              <a:buChar char="•"/>
            </a:pPr>
            <a:endParaRPr lang="en-US" sz="2800" dirty="0">
              <a:latin typeface="Bookman Old Style" panose="02050604050505020204" pitchFamily="18" charset="0"/>
              <a:cs typeface="Times New Roman" pitchFamily="18" charset="0"/>
            </a:endParaRPr>
          </a:p>
          <a:p>
            <a:pPr>
              <a:buFont typeface="Arial" pitchFamily="34" charset="0"/>
              <a:buChar char="•"/>
            </a:pPr>
            <a:r>
              <a:rPr lang="en-US" sz="2800" dirty="0">
                <a:latin typeface="Bookman Old Style" panose="02050604050505020204" pitchFamily="18" charset="0"/>
                <a:cs typeface="Times New Roman" pitchFamily="18" charset="0"/>
              </a:rPr>
              <a:t>The principle of proximity or contiguity states that things which are closer together will be seen as belonging together</a:t>
            </a:r>
          </a:p>
        </p:txBody>
      </p:sp>
    </p:spTree>
    <p:extLst>
      <p:ext uri="{BB962C8B-B14F-4D97-AF65-F5344CB8AC3E}">
        <p14:creationId xmlns:p14="http://schemas.microsoft.com/office/powerpoint/2010/main" val="57769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365125"/>
            <a:ext cx="11170227" cy="1325563"/>
          </a:xfrm>
        </p:spPr>
        <p:txBody>
          <a:bodyPr>
            <a:normAutofit/>
          </a:bodyPr>
          <a:lstStyle/>
          <a:p>
            <a:r>
              <a:rPr lang="en-US" sz="3600" dirty="0" smtClean="0">
                <a:latin typeface="Bookman Old Style" panose="02050604050505020204" pitchFamily="18" charset="0"/>
              </a:rPr>
              <a:t>Proximity: Element </a:t>
            </a:r>
            <a:r>
              <a:rPr lang="en-US" sz="3600" dirty="0">
                <a:latin typeface="Bookman Old Style" panose="02050604050505020204" pitchFamily="18" charset="0"/>
              </a:rPr>
              <a:t>which are close are perceived as a shape</a:t>
            </a:r>
          </a:p>
        </p:txBody>
      </p:sp>
      <p:pic>
        <p:nvPicPr>
          <p:cNvPr id="1026" name="Picture 2" descr="instantShift - The Gestalt Principle and Desig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358" y="1950588"/>
            <a:ext cx="5328844" cy="28939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stantShift - The Gestalt Principle and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091" y="1690688"/>
            <a:ext cx="7723909" cy="34137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94473" y="5742432"/>
            <a:ext cx="5582369" cy="923330"/>
          </a:xfrm>
          <a:prstGeom prst="rect">
            <a:avLst/>
          </a:prstGeom>
        </p:spPr>
        <p:txBody>
          <a:bodyPr wrap="square">
            <a:spAutoFit/>
          </a:bodyPr>
          <a:lstStyle/>
          <a:p>
            <a:r>
              <a:rPr lang="en-US" dirty="0" smtClean="0">
                <a:latin typeface="Bookman Old Style" panose="02050604050505020204" pitchFamily="18" charset="0"/>
              </a:rPr>
              <a:t>A </a:t>
            </a:r>
            <a:r>
              <a:rPr lang="en-US" dirty="0">
                <a:latin typeface="Bookman Old Style" panose="02050604050505020204" pitchFamily="18" charset="0"/>
              </a:rPr>
              <a:t>group of single objects, representing foods (bread, fish, vegetables are clearly recognizable) which grouped for proximity create a car shape.</a:t>
            </a:r>
          </a:p>
        </p:txBody>
      </p:sp>
      <p:sp>
        <p:nvSpPr>
          <p:cNvPr id="5" name="TextBox 4"/>
          <p:cNvSpPr txBox="1"/>
          <p:nvPr/>
        </p:nvSpPr>
        <p:spPr>
          <a:xfrm>
            <a:off x="275358" y="5104479"/>
            <a:ext cx="5466223" cy="1569660"/>
          </a:xfrm>
          <a:prstGeom prst="rect">
            <a:avLst/>
          </a:prstGeom>
          <a:noFill/>
        </p:spPr>
        <p:txBody>
          <a:bodyPr wrap="square" rtlCol="0">
            <a:spAutoFit/>
          </a:bodyPr>
          <a:lstStyle/>
          <a:p>
            <a:r>
              <a:rPr lang="en-US" sz="1600" dirty="0">
                <a:latin typeface="Bookman Old Style" panose="02050604050505020204" pitchFamily="18" charset="0"/>
              </a:rPr>
              <a:t>In an easy and brilliant way the designer use the proximity law to create a shape of an island and its reflection on the sea. This is the perfect combination of the brand name and the customer activity, dance music producer. The lines creating the island are clearly recognizable as equalizer lines.</a:t>
            </a:r>
          </a:p>
        </p:txBody>
      </p:sp>
    </p:spTree>
    <p:extLst>
      <p:ext uri="{BB962C8B-B14F-4D97-AF65-F5344CB8AC3E}">
        <p14:creationId xmlns:p14="http://schemas.microsoft.com/office/powerpoint/2010/main" val="3482802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Law of Similarity</a:t>
            </a:r>
            <a:endParaRPr lang="en-US" dirty="0">
              <a:latin typeface="Times New Roman" panose="02020603050405020304" pitchFamily="18" charset="0"/>
              <a:cs typeface="Times New Roman" panose="02020603050405020304" pitchFamily="18" charset="0"/>
            </a:endParaRPr>
          </a:p>
        </p:txBody>
      </p:sp>
      <p:pic>
        <p:nvPicPr>
          <p:cNvPr id="5122" name="Picture 2"/>
          <p:cNvPicPr>
            <a:picLocks noGrp="1" noChangeAspect="1" noChangeArrowheads="1"/>
          </p:cNvPicPr>
          <p:nvPr>
            <p:ph idx="1"/>
          </p:nvPr>
        </p:nvPicPr>
        <p:blipFill>
          <a:blip r:embed="rId2"/>
          <a:srcRect/>
          <a:stretch>
            <a:fillRect/>
          </a:stretch>
        </p:blipFill>
        <p:spPr bwMode="auto">
          <a:xfrm>
            <a:off x="2514600" y="1447800"/>
            <a:ext cx="6629400" cy="2667000"/>
          </a:xfrm>
          <a:prstGeom prst="rect">
            <a:avLst/>
          </a:prstGeom>
          <a:noFill/>
          <a:ln w="9525">
            <a:noFill/>
            <a:miter lim="800000"/>
            <a:headEnd/>
            <a:tailEnd/>
          </a:ln>
          <a:effectLst/>
        </p:spPr>
      </p:pic>
      <p:sp>
        <p:nvSpPr>
          <p:cNvPr id="5" name="Rectangle 4"/>
          <p:cNvSpPr/>
          <p:nvPr/>
        </p:nvSpPr>
        <p:spPr>
          <a:xfrm>
            <a:off x="706581" y="4267201"/>
            <a:ext cx="10889673" cy="2031325"/>
          </a:xfrm>
          <a:prstGeom prst="rect">
            <a:avLst/>
          </a:prstGeom>
        </p:spPr>
        <p:txBody>
          <a:bodyPr wrap="square">
            <a:spAutoFit/>
          </a:bodyPr>
          <a:lstStyle/>
          <a:p>
            <a:r>
              <a:rPr lang="en-US" b="1" dirty="0">
                <a:latin typeface="Bookman Old Style" panose="02050604050505020204" pitchFamily="18" charset="0"/>
              </a:rPr>
              <a:t/>
            </a:r>
            <a:br>
              <a:rPr lang="en-US" b="1" dirty="0">
                <a:latin typeface="Bookman Old Style" panose="02050604050505020204" pitchFamily="18" charset="0"/>
              </a:rPr>
            </a:br>
            <a:endParaRPr lang="en-US" b="1" dirty="0">
              <a:latin typeface="Bookman Old Style" panose="02050604050505020204" pitchFamily="18" charset="0"/>
            </a:endParaRPr>
          </a:p>
          <a:p>
            <a:r>
              <a:rPr lang="en-US" dirty="0">
                <a:latin typeface="Bookman Old Style" panose="02050604050505020204" pitchFamily="18" charset="0"/>
                <a:cs typeface="Times New Roman" panose="02020603050405020304" pitchFamily="18" charset="0"/>
              </a:rPr>
              <a:t>Similarity means there is a tendency to see groups which have the same characteristics so in this example, there are three groups of black squares and three groups of white squares arranged in lines.</a:t>
            </a:r>
          </a:p>
          <a:p>
            <a:r>
              <a:rPr lang="en-US" dirty="0">
                <a:latin typeface="Bookman Old Style" panose="02050604050505020204" pitchFamily="18" charset="0"/>
                <a:cs typeface="Times New Roman" panose="02020603050405020304" pitchFamily="18" charset="0"/>
              </a:rPr>
              <a:t>The principle of similarity states that things which share visual characteristics such as shape, size, color, texture, value or orientation will be seen as belonging together. </a:t>
            </a:r>
          </a:p>
        </p:txBody>
      </p:sp>
    </p:spTree>
    <p:extLst>
      <p:ext uri="{BB962C8B-B14F-4D97-AF65-F5344CB8AC3E}">
        <p14:creationId xmlns:p14="http://schemas.microsoft.com/office/powerpoint/2010/main" val="3279130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3412" name="Picture 4" descr="cow2"/>
          <p:cNvPicPr>
            <a:picLocks noChangeAspect="1" noChangeArrowheads="1"/>
          </p:cNvPicPr>
          <p:nvPr/>
        </p:nvPicPr>
        <p:blipFill>
          <a:blip r:embed="rId2"/>
          <a:srcRect/>
          <a:stretch>
            <a:fillRect/>
          </a:stretch>
        </p:blipFill>
        <p:spPr bwMode="auto">
          <a:xfrm>
            <a:off x="2286000" y="304800"/>
            <a:ext cx="7924800" cy="5867400"/>
          </a:xfrm>
          <a:prstGeom prst="rect">
            <a:avLst/>
          </a:prstGeom>
          <a:noFill/>
        </p:spPr>
      </p:pic>
    </p:spTree>
    <p:extLst>
      <p:ext uri="{BB962C8B-B14F-4D97-AF65-F5344CB8AC3E}">
        <p14:creationId xmlns:p14="http://schemas.microsoft.com/office/powerpoint/2010/main" val="3133212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imilarity log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2418" y="432851"/>
            <a:ext cx="6562725" cy="3819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86539" y="5399889"/>
            <a:ext cx="10536865" cy="1200329"/>
          </a:xfrm>
          <a:prstGeom prst="rect">
            <a:avLst/>
          </a:prstGeom>
          <a:noFill/>
        </p:spPr>
        <p:txBody>
          <a:bodyPr wrap="square" rtlCol="0">
            <a:spAutoFit/>
          </a:bodyPr>
          <a:lstStyle/>
          <a:p>
            <a:r>
              <a:rPr lang="en-US" sz="2400" dirty="0">
                <a:latin typeface="Bookman Old Style" panose="02050604050505020204" pitchFamily="18" charset="0"/>
              </a:rPr>
              <a:t>The Unilever Logo makes clever use of the principle of similarity. </a:t>
            </a:r>
            <a:endParaRPr lang="en-US" sz="2400" dirty="0" smtClean="0">
              <a:latin typeface="Bookman Old Style" panose="02050604050505020204" pitchFamily="18" charset="0"/>
            </a:endParaRPr>
          </a:p>
          <a:p>
            <a:r>
              <a:rPr lang="en-US" sz="2400" dirty="0" smtClean="0">
                <a:latin typeface="Bookman Old Style" panose="02050604050505020204" pitchFamily="18" charset="0"/>
              </a:rPr>
              <a:t>We </a:t>
            </a:r>
            <a:r>
              <a:rPr lang="en-US" sz="2400" dirty="0">
                <a:latin typeface="Bookman Old Style" panose="02050604050505020204" pitchFamily="18" charset="0"/>
              </a:rPr>
              <a:t>group blue objects that are similar in color (and maybe size</a:t>
            </a:r>
            <a:r>
              <a:rPr lang="en-US" sz="2400" dirty="0" smtClean="0">
                <a:latin typeface="Bookman Old Style" panose="02050604050505020204" pitchFamily="18" charset="0"/>
              </a:rPr>
              <a:t>)</a:t>
            </a:r>
          </a:p>
          <a:p>
            <a:r>
              <a:rPr lang="en-US" sz="2400" dirty="0" smtClean="0">
                <a:latin typeface="Bookman Old Style" panose="02050604050505020204" pitchFamily="18" charset="0"/>
              </a:rPr>
              <a:t> </a:t>
            </a:r>
            <a:r>
              <a:rPr lang="en-US" sz="2400" dirty="0">
                <a:latin typeface="Bookman Old Style" panose="02050604050505020204" pitchFamily="18" charset="0"/>
              </a:rPr>
              <a:t>to form a larger “U”, initial of Unilever.</a:t>
            </a:r>
          </a:p>
        </p:txBody>
      </p:sp>
    </p:spTree>
    <p:extLst>
      <p:ext uri="{BB962C8B-B14F-4D97-AF65-F5344CB8AC3E}">
        <p14:creationId xmlns:p14="http://schemas.microsoft.com/office/powerpoint/2010/main" val="310534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463" y="609600"/>
            <a:ext cx="11357263" cy="6248400"/>
          </a:xfrm>
        </p:spPr>
        <p:txBody>
          <a:bodyPr>
            <a:noAutofit/>
          </a:bodyPr>
          <a:lstStyle/>
          <a:p>
            <a:pPr marL="0" indent="0">
              <a:buNone/>
            </a:pPr>
            <a:r>
              <a:rPr lang="en-US" sz="3600" dirty="0" smtClean="0">
                <a:latin typeface="Bookman Old Style" panose="02050604050505020204" pitchFamily="18" charset="0"/>
              </a:rPr>
              <a:t>Law of Common Fate</a:t>
            </a:r>
          </a:p>
          <a:p>
            <a:pPr>
              <a:buNone/>
            </a:pPr>
            <a:r>
              <a:rPr lang="en-US" dirty="0" smtClean="0">
                <a:latin typeface="Bookman Old Style" panose="02050604050505020204" pitchFamily="18" charset="0"/>
              </a:rPr>
              <a:t> </a:t>
            </a:r>
          </a:p>
          <a:p>
            <a:endParaRPr lang="en-US" dirty="0" smtClean="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a:p>
            <a:pPr>
              <a:buFont typeface="Wingdings" panose="05000000000000000000" pitchFamily="2" charset="2"/>
              <a:buChar char="Ø"/>
            </a:pPr>
            <a:r>
              <a:rPr lang="en-US" dirty="0">
                <a:latin typeface="Bookman Old Style" panose="02050604050505020204" pitchFamily="18" charset="0"/>
                <a:cs typeface="Times New Roman" panose="02020603050405020304" pitchFamily="18" charset="0"/>
              </a:rPr>
              <a:t>Suppose both principles of proximity and similarity are in place - then a movement takes place - the dots begin to move down the page</a:t>
            </a:r>
            <a:r>
              <a:rPr lang="en-US" dirty="0" smtClean="0">
                <a:latin typeface="Bookman Old Style" panose="02050604050505020204" pitchFamily="18" charset="0"/>
                <a:cs typeface="Times New Roman" panose="02020603050405020304" pitchFamily="18" charset="0"/>
              </a:rPr>
              <a:t>.</a:t>
            </a:r>
            <a:endParaRPr lang="en-US" dirty="0">
              <a:latin typeface="Bookman Old Style" panose="02050604050505020204" pitchFamily="18" charset="0"/>
              <a:cs typeface="Times New Roman" panose="02020603050405020304" pitchFamily="18" charset="0"/>
            </a:endParaRPr>
          </a:p>
          <a:p>
            <a:pPr>
              <a:buFont typeface="Wingdings" panose="05000000000000000000" pitchFamily="2" charset="2"/>
              <a:buChar char="Ø"/>
            </a:pPr>
            <a:r>
              <a:rPr lang="en-US" dirty="0">
                <a:latin typeface="Bookman Old Style" panose="02050604050505020204" pitchFamily="18" charset="0"/>
                <a:cs typeface="Times New Roman" panose="02020603050405020304" pitchFamily="18" charset="0"/>
              </a:rPr>
              <a:t>They appear to change grouping.</a:t>
            </a:r>
            <a:br>
              <a:rPr lang="en-US" dirty="0">
                <a:latin typeface="Bookman Old Style" panose="02050604050505020204" pitchFamily="18" charset="0"/>
                <a:cs typeface="Times New Roman" panose="02020603050405020304" pitchFamily="18" charset="0"/>
              </a:rPr>
            </a:br>
            <a:endParaRPr lang="en-US" dirty="0">
              <a:latin typeface="Bookman Old Style" panose="02050604050505020204" pitchFamily="18" charset="0"/>
              <a:cs typeface="Times New Roman" panose="02020603050405020304" pitchFamily="18" charset="0"/>
            </a:endParaRPr>
          </a:p>
          <a:p>
            <a:endParaRPr lang="en-US" dirty="0">
              <a:latin typeface="Bookman Old Style" panose="02050604050505020204" pitchFamily="18" charset="0"/>
            </a:endParaRPr>
          </a:p>
        </p:txBody>
      </p:sp>
      <p:pic>
        <p:nvPicPr>
          <p:cNvPr id="6" name="Picture 2"/>
          <p:cNvPicPr>
            <a:picLocks noChangeAspect="1" noChangeArrowheads="1"/>
          </p:cNvPicPr>
          <p:nvPr/>
        </p:nvPicPr>
        <p:blipFill>
          <a:blip r:embed="rId2"/>
          <a:srcRect/>
          <a:stretch>
            <a:fillRect/>
          </a:stretch>
        </p:blipFill>
        <p:spPr bwMode="auto">
          <a:xfrm>
            <a:off x="4419600" y="1676400"/>
            <a:ext cx="3886200" cy="2133600"/>
          </a:xfrm>
          <a:prstGeom prst="rect">
            <a:avLst/>
          </a:prstGeom>
          <a:noFill/>
          <a:ln w="9525">
            <a:noFill/>
            <a:miter lim="800000"/>
            <a:headEnd/>
            <a:tailEnd/>
          </a:ln>
          <a:effectLst/>
        </p:spPr>
      </p:pic>
    </p:spTree>
    <p:extLst>
      <p:ext uri="{BB962C8B-B14F-4D97-AF65-F5344CB8AC3E}">
        <p14:creationId xmlns:p14="http://schemas.microsoft.com/office/powerpoint/2010/main" val="2819258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latin typeface="Bookman Old Style" panose="02050604050505020204" pitchFamily="18" charset="0"/>
              </a:rPr>
              <a:t>Law</a:t>
            </a:r>
            <a:r>
              <a:rPr lang="en-US" dirty="0" smtClean="0">
                <a:latin typeface="Bookman Old Style" panose="02050604050505020204" pitchFamily="18" charset="0"/>
              </a:rPr>
              <a:t> of Common Fate</a:t>
            </a:r>
            <a:endParaRPr lang="en-US" dirty="0">
              <a:latin typeface="Bookman Old Style" panose="02050604050505020204" pitchFamily="18" charset="0"/>
            </a:endParaRPr>
          </a:p>
        </p:txBody>
      </p:sp>
      <p:pic>
        <p:nvPicPr>
          <p:cNvPr id="3074" name="Picture 2" descr="common fate log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1816" y="1982346"/>
            <a:ext cx="6562725"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3885" y="5656123"/>
            <a:ext cx="11848115" cy="1200329"/>
          </a:xfrm>
          <a:prstGeom prst="rect">
            <a:avLst/>
          </a:prstGeom>
          <a:noFill/>
        </p:spPr>
        <p:txBody>
          <a:bodyPr wrap="none" rtlCol="0">
            <a:spAutoFit/>
          </a:bodyPr>
          <a:lstStyle/>
          <a:p>
            <a:r>
              <a:rPr lang="en-US" sz="2400" dirty="0" smtClean="0">
                <a:latin typeface="Bookman Old Style" panose="02050604050505020204" pitchFamily="18" charset="0"/>
              </a:rPr>
              <a:t>The Melbourne 2010 Cycling Championship logo makes clever use of the law </a:t>
            </a:r>
          </a:p>
          <a:p>
            <a:r>
              <a:rPr lang="en-US" sz="2400" dirty="0" smtClean="0">
                <a:latin typeface="Bookman Old Style" panose="02050604050505020204" pitchFamily="18" charset="0"/>
              </a:rPr>
              <a:t>of common fate to make the circles appear as a single group “moving” in the </a:t>
            </a:r>
          </a:p>
          <a:p>
            <a:r>
              <a:rPr lang="en-US" sz="2400" dirty="0" smtClean="0">
                <a:latin typeface="Bookman Old Style" panose="02050604050505020204" pitchFamily="18" charset="0"/>
              </a:rPr>
              <a:t>same direction and at the same speed, just like cyclists would on a track.</a:t>
            </a:r>
            <a:endParaRPr lang="en-US" sz="2400" dirty="0">
              <a:latin typeface="Bookman Old Style" panose="02050604050505020204" pitchFamily="18" charset="0"/>
            </a:endParaRPr>
          </a:p>
        </p:txBody>
      </p:sp>
    </p:spTree>
    <p:extLst>
      <p:ext uri="{BB962C8B-B14F-4D97-AF65-F5344CB8AC3E}">
        <p14:creationId xmlns:p14="http://schemas.microsoft.com/office/powerpoint/2010/main" val="3844935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855" y="160338"/>
            <a:ext cx="10515600" cy="1325563"/>
          </a:xfrm>
        </p:spPr>
        <p:txBody>
          <a:bodyPr>
            <a:normAutofit/>
          </a:bodyPr>
          <a:lstStyle/>
          <a:p>
            <a:pPr algn="ctr"/>
            <a:r>
              <a:rPr lang="en-US" sz="3600" dirty="0" smtClean="0">
                <a:latin typeface="Bookman Old Style" panose="02050604050505020204" pitchFamily="18" charset="0"/>
              </a:rPr>
              <a:t>Law of Continuity</a:t>
            </a:r>
            <a:endParaRPr lang="en-US" sz="3600" dirty="0">
              <a:latin typeface="Bookman Old Style" panose="02050604050505020204" pitchFamily="18" charset="0"/>
            </a:endParaRPr>
          </a:p>
        </p:txBody>
      </p:sp>
      <p:pic>
        <p:nvPicPr>
          <p:cNvPr id="9218" name="Picture 2"/>
          <p:cNvPicPr>
            <a:picLocks noGrp="1" noChangeAspect="1" noChangeArrowheads="1"/>
          </p:cNvPicPr>
          <p:nvPr>
            <p:ph idx="1"/>
          </p:nvPr>
        </p:nvPicPr>
        <p:blipFill>
          <a:blip r:embed="rId2"/>
          <a:srcRect/>
          <a:stretch>
            <a:fillRect/>
          </a:stretch>
        </p:blipFill>
        <p:spPr bwMode="auto">
          <a:xfrm>
            <a:off x="3629890" y="4014144"/>
            <a:ext cx="3962400" cy="1905000"/>
          </a:xfrm>
          <a:prstGeom prst="rect">
            <a:avLst/>
          </a:prstGeom>
          <a:noFill/>
          <a:ln w="9525">
            <a:noFill/>
            <a:miter lim="800000"/>
            <a:headEnd/>
            <a:tailEnd/>
          </a:ln>
          <a:effectLst/>
        </p:spPr>
      </p:pic>
      <p:sp>
        <p:nvSpPr>
          <p:cNvPr id="5" name="Rectangle 4"/>
          <p:cNvSpPr/>
          <p:nvPr/>
        </p:nvSpPr>
        <p:spPr>
          <a:xfrm>
            <a:off x="1215736" y="1239983"/>
            <a:ext cx="10255828" cy="3726661"/>
          </a:xfrm>
          <a:prstGeom prst="rect">
            <a:avLst/>
          </a:prstGeom>
        </p:spPr>
        <p:txBody>
          <a:bodyPr wrap="square">
            <a:spAutoFit/>
          </a:bodyPr>
          <a:lstStyle/>
          <a:p>
            <a:endParaRPr lang="en-US" dirty="0">
              <a:latin typeface="Bookman Old Style" panose="02050604050505020204" pitchFamily="18" charset="0"/>
            </a:endParaRPr>
          </a:p>
          <a:p>
            <a:r>
              <a:rPr lang="en-US" altLang="en-US" sz="2800" dirty="0">
                <a:solidFill>
                  <a:srgbClr val="D25814"/>
                </a:solidFill>
                <a:latin typeface="Bookman Old Style" panose="02050604050505020204" pitchFamily="18" charset="0"/>
                <a:ea typeface="Helvetica" charset="0"/>
                <a:cs typeface="Helvetica" charset="0"/>
                <a:sym typeface="Helvetica" charset="0"/>
              </a:rPr>
              <a:t>Continuation occurs when the eye is compelled to </a:t>
            </a:r>
            <a:r>
              <a:rPr lang="en-US" altLang="en-US" sz="2800" b="1" dirty="0">
                <a:solidFill>
                  <a:srgbClr val="D25814"/>
                </a:solidFill>
                <a:latin typeface="Bookman Old Style" panose="02050604050505020204" pitchFamily="18" charset="0"/>
                <a:ea typeface="Helvetica" charset="0"/>
                <a:cs typeface="Helvetica" charset="0"/>
                <a:sym typeface="Helvetica" charset="0"/>
              </a:rPr>
              <a:t>move through</a:t>
            </a:r>
            <a:r>
              <a:rPr lang="en-US" altLang="en-US" sz="2800" dirty="0">
                <a:solidFill>
                  <a:srgbClr val="D25814"/>
                </a:solidFill>
                <a:latin typeface="Bookman Old Style" panose="02050604050505020204" pitchFamily="18" charset="0"/>
                <a:ea typeface="Helvetica" charset="0"/>
                <a:cs typeface="Helvetica" charset="0"/>
                <a:sym typeface="Helvetica" charset="0"/>
              </a:rPr>
              <a:t> one object and </a:t>
            </a:r>
            <a:r>
              <a:rPr lang="en-US" altLang="en-US" sz="2800" b="1" dirty="0">
                <a:solidFill>
                  <a:srgbClr val="D25814"/>
                </a:solidFill>
                <a:latin typeface="Bookman Old Style" panose="02050604050505020204" pitchFamily="18" charset="0"/>
                <a:ea typeface="Helvetica" charset="0"/>
                <a:cs typeface="Helvetica" charset="0"/>
                <a:sym typeface="Helvetica" charset="0"/>
              </a:rPr>
              <a:t>continue</a:t>
            </a:r>
            <a:r>
              <a:rPr lang="en-US" altLang="en-US" sz="2800" dirty="0">
                <a:solidFill>
                  <a:srgbClr val="D25814"/>
                </a:solidFill>
                <a:latin typeface="Bookman Old Style" panose="02050604050505020204" pitchFamily="18" charset="0"/>
                <a:ea typeface="Helvetica" charset="0"/>
                <a:cs typeface="Helvetica" charset="0"/>
                <a:sym typeface="Helvetica" charset="0"/>
              </a:rPr>
              <a:t> to another object</a:t>
            </a:r>
            <a:r>
              <a:rPr lang="en-US" altLang="en-US" sz="2800" dirty="0" smtClean="0">
                <a:solidFill>
                  <a:srgbClr val="D25814"/>
                </a:solidFill>
                <a:latin typeface="Bookman Old Style" panose="02050604050505020204" pitchFamily="18" charset="0"/>
                <a:ea typeface="Helvetica" charset="0"/>
                <a:cs typeface="Helvetica" charset="0"/>
                <a:sym typeface="Helvetica" charset="0"/>
              </a:rPr>
              <a:t>.</a:t>
            </a:r>
          </a:p>
          <a:p>
            <a:endParaRPr lang="en-US" altLang="en-US" sz="2800" dirty="0">
              <a:solidFill>
                <a:srgbClr val="D25814"/>
              </a:solidFill>
              <a:latin typeface="Bookman Old Style" panose="02050604050505020204" pitchFamily="18" charset="0"/>
              <a:ea typeface="Helvetica" charset="0"/>
              <a:cs typeface="Helvetica" charset="0"/>
              <a:sym typeface="Helvetica" charset="0"/>
            </a:endParaRPr>
          </a:p>
          <a:p>
            <a:r>
              <a:rPr lang="en-US" sz="2400" dirty="0" smtClean="0">
                <a:latin typeface="Bookman Old Style" panose="02050604050505020204" pitchFamily="18" charset="0"/>
              </a:rPr>
              <a:t>A </a:t>
            </a:r>
            <a:r>
              <a:rPr lang="en-US" sz="2400" dirty="0">
                <a:latin typeface="Bookman Old Style" panose="02050604050505020204" pitchFamily="18" charset="0"/>
              </a:rPr>
              <a:t>to O and </a:t>
            </a:r>
            <a:r>
              <a:rPr lang="en-US" sz="2400" dirty="0" smtClean="0">
                <a:latin typeface="Bookman Old Style" panose="02050604050505020204" pitchFamily="18" charset="0"/>
              </a:rPr>
              <a:t>O to </a:t>
            </a:r>
            <a:r>
              <a:rPr lang="en-US" sz="2400" dirty="0">
                <a:latin typeface="Bookman Old Style" panose="02050604050505020204" pitchFamily="18" charset="0"/>
              </a:rPr>
              <a:t>D are two lines. </a:t>
            </a:r>
            <a:r>
              <a:rPr lang="en-US" sz="2400" dirty="0" smtClean="0">
                <a:latin typeface="Bookman Old Style" panose="02050604050505020204" pitchFamily="18" charset="0"/>
              </a:rPr>
              <a:t>Similarly, C </a:t>
            </a:r>
            <a:r>
              <a:rPr lang="en-US" sz="2400" dirty="0">
                <a:latin typeface="Bookman Old Style" panose="02050604050505020204" pitchFamily="18" charset="0"/>
              </a:rPr>
              <a:t>to O and O to B are two lines</a:t>
            </a:r>
            <a:r>
              <a:rPr lang="en-US" sz="2400" dirty="0" smtClean="0">
                <a:latin typeface="Bookman Old Style" panose="02050604050505020204" pitchFamily="18" charset="0"/>
              </a:rPr>
              <a:t>.</a:t>
            </a:r>
          </a:p>
          <a:p>
            <a:endParaRPr lang="en-US" sz="2800" dirty="0">
              <a:latin typeface="Bookman Old Style" panose="02050604050505020204" pitchFamily="18" charset="0"/>
            </a:endParaRPr>
          </a:p>
          <a:p>
            <a:pPr marL="349250" indent="-234950" defTabSz="1300163">
              <a:spcBef>
                <a:spcPts val="500"/>
              </a:spcBef>
              <a:buClr>
                <a:srgbClr val="A9A57C"/>
              </a:buClr>
            </a:pPr>
            <a:endParaRPr lang="en-US" altLang="en-US" dirty="0">
              <a:solidFill>
                <a:srgbClr val="D25814"/>
              </a:solidFill>
              <a:latin typeface="Bookman Old Style" panose="02050604050505020204" pitchFamily="18" charset="0"/>
              <a:ea typeface="Helvetica" charset="0"/>
              <a:cs typeface="Helvetica" charset="0"/>
              <a:sym typeface="Helvetica" charset="0"/>
            </a:endParaRPr>
          </a:p>
          <a:p>
            <a:endParaRPr lang="en-US" dirty="0">
              <a:latin typeface="Bookman Old Style" panose="02050604050505020204" pitchFamily="18" charset="0"/>
            </a:endParaRPr>
          </a:p>
          <a:p>
            <a:r>
              <a:rPr lang="en-US" dirty="0">
                <a:latin typeface="Bookman Old Style" panose="02050604050505020204" pitchFamily="18" charset="0"/>
              </a:rPr>
              <a:t> </a:t>
            </a:r>
          </a:p>
        </p:txBody>
      </p:sp>
    </p:spTree>
    <p:extLst>
      <p:ext uri="{BB962C8B-B14F-4D97-AF65-F5344CB8AC3E}">
        <p14:creationId xmlns:p14="http://schemas.microsoft.com/office/powerpoint/2010/main" val="402778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ntinuity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126" y="382772"/>
            <a:ext cx="8144539" cy="31194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95153" y="4598220"/>
            <a:ext cx="9335387" cy="1323439"/>
          </a:xfrm>
          <a:prstGeom prst="rect">
            <a:avLst/>
          </a:prstGeom>
          <a:noFill/>
        </p:spPr>
        <p:txBody>
          <a:bodyPr wrap="square" rtlCol="0">
            <a:spAutoFit/>
          </a:bodyPr>
          <a:lstStyle/>
          <a:p>
            <a:r>
              <a:rPr lang="en-US" sz="2000" dirty="0">
                <a:latin typeface="Bookman Old Style" panose="02050604050505020204" pitchFamily="18" charset="0"/>
              </a:rPr>
              <a:t>In the logo above, our mind will </a:t>
            </a:r>
            <a:r>
              <a:rPr lang="en-US" sz="2000" dirty="0" smtClean="0">
                <a:latin typeface="Bookman Old Style" panose="02050604050505020204" pitchFamily="18" charset="0"/>
              </a:rPr>
              <a:t>naturally </a:t>
            </a:r>
            <a:r>
              <a:rPr lang="en-US" sz="2000" dirty="0">
                <a:latin typeface="Bookman Old Style" panose="02050604050505020204" pitchFamily="18" charset="0"/>
              </a:rPr>
              <a:t>follow the smooth </a:t>
            </a:r>
            <a:r>
              <a:rPr lang="en-US" sz="2000" dirty="0" smtClean="0">
                <a:latin typeface="Bookman Old Style" panose="02050604050505020204" pitchFamily="18" charset="0"/>
              </a:rPr>
              <a:t>curve</a:t>
            </a:r>
          </a:p>
          <a:p>
            <a:r>
              <a:rPr lang="en-US" sz="2000" dirty="0" smtClean="0">
                <a:latin typeface="Bookman Old Style" panose="02050604050505020204" pitchFamily="18" charset="0"/>
              </a:rPr>
              <a:t> </a:t>
            </a:r>
            <a:r>
              <a:rPr lang="en-US" sz="2000" dirty="0">
                <a:latin typeface="Bookman Old Style" panose="02050604050505020204" pitchFamily="18" charset="0"/>
              </a:rPr>
              <a:t>between the H until the tip lead to the </a:t>
            </a:r>
            <a:r>
              <a:rPr lang="en-US" sz="2000" dirty="0" smtClean="0">
                <a:latin typeface="Bookman Old Style" panose="02050604050505020204" pitchFamily="18" charset="0"/>
              </a:rPr>
              <a:t>maple </a:t>
            </a:r>
            <a:r>
              <a:rPr lang="en-US" sz="2000" dirty="0">
                <a:latin typeface="Bookman Old Style" panose="02050604050505020204" pitchFamily="18" charset="0"/>
              </a:rPr>
              <a:t>leaf. </a:t>
            </a:r>
            <a:r>
              <a:rPr lang="en-US" sz="2000" dirty="0" smtClean="0">
                <a:latin typeface="Bookman Old Style" panose="02050604050505020204" pitchFamily="18" charset="0"/>
              </a:rPr>
              <a:t>You </a:t>
            </a:r>
            <a:r>
              <a:rPr lang="en-US" sz="2000" dirty="0">
                <a:latin typeface="Bookman Old Style" panose="02050604050505020204" pitchFamily="18" charset="0"/>
              </a:rPr>
              <a:t>won’t notice that </a:t>
            </a:r>
            <a:r>
              <a:rPr lang="en-US" sz="2000" dirty="0" smtClean="0">
                <a:latin typeface="Bookman Old Style" panose="02050604050505020204" pitchFamily="18" charset="0"/>
              </a:rPr>
              <a:t>there is </a:t>
            </a:r>
            <a:r>
              <a:rPr lang="en-US" sz="2000" dirty="0">
                <a:latin typeface="Bookman Old Style" panose="02050604050505020204" pitchFamily="18" charset="0"/>
              </a:rPr>
              <a:t>actually NO specific line or contour </a:t>
            </a:r>
            <a:r>
              <a:rPr lang="en-US" sz="2000" dirty="0" smtClean="0">
                <a:latin typeface="Bookman Old Style" panose="02050604050505020204" pitchFamily="18" charset="0"/>
              </a:rPr>
              <a:t>except </a:t>
            </a:r>
            <a:r>
              <a:rPr lang="en-US" sz="2000" dirty="0">
                <a:latin typeface="Bookman Old Style" panose="02050604050505020204" pitchFamily="18" charset="0"/>
              </a:rPr>
              <a:t>just a tip at the right and a </a:t>
            </a:r>
            <a:r>
              <a:rPr lang="en-US" sz="2000" dirty="0" smtClean="0">
                <a:latin typeface="Bookman Old Style" panose="02050604050505020204" pitchFamily="18" charset="0"/>
              </a:rPr>
              <a:t>missing </a:t>
            </a:r>
            <a:r>
              <a:rPr lang="en-US" sz="2000" dirty="0">
                <a:latin typeface="Bookman Old Style" panose="02050604050505020204" pitchFamily="18" charset="0"/>
              </a:rPr>
              <a:t>space between the H.</a:t>
            </a:r>
          </a:p>
        </p:txBody>
      </p:sp>
    </p:spTree>
    <p:extLst>
      <p:ext uri="{BB962C8B-B14F-4D97-AF65-F5344CB8AC3E}">
        <p14:creationId xmlns:p14="http://schemas.microsoft.com/office/powerpoint/2010/main" val="1407927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Bookman Old Style" panose="02050604050505020204" pitchFamily="18" charset="0"/>
              </a:rPr>
              <a:t>Law of Closure</a:t>
            </a:r>
            <a:endParaRPr lang="en-US" sz="4000" dirty="0">
              <a:latin typeface="Bookman Old Style" panose="02050604050505020204" pitchFamily="18" charset="0"/>
            </a:endParaRPr>
          </a:p>
        </p:txBody>
      </p:sp>
      <p:sp>
        <p:nvSpPr>
          <p:cNvPr id="5" name="Rectangle 4"/>
          <p:cNvSpPr/>
          <p:nvPr/>
        </p:nvSpPr>
        <p:spPr>
          <a:xfrm>
            <a:off x="488372" y="1915391"/>
            <a:ext cx="10962409" cy="1569660"/>
          </a:xfrm>
          <a:prstGeom prst="rect">
            <a:avLst/>
          </a:prstGeom>
        </p:spPr>
        <p:txBody>
          <a:bodyPr wrap="square">
            <a:spAutoFit/>
          </a:bodyPr>
          <a:lstStyle/>
          <a:p>
            <a:r>
              <a:rPr lang="en-US" sz="3200" dirty="0" smtClean="0">
                <a:latin typeface="Bookman Old Style" panose="02050604050505020204" pitchFamily="18" charset="0"/>
              </a:rPr>
              <a:t>Brain </a:t>
            </a:r>
            <a:r>
              <a:rPr lang="en-US" sz="3200" dirty="0">
                <a:latin typeface="Bookman Old Style" panose="02050604050505020204" pitchFamily="18" charset="0"/>
              </a:rPr>
              <a:t>tends to perceive forms and figures in their complete appearance despite the absence of one or more of their parts, either hidden or totally absent</a:t>
            </a:r>
          </a:p>
        </p:txBody>
      </p:sp>
      <p:pic>
        <p:nvPicPr>
          <p:cNvPr id="7170" name="Picture 2" descr="Difficult to see + Easy to s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783" y="4156364"/>
            <a:ext cx="8032461" cy="2259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029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closure log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4637" y="2834481"/>
            <a:ext cx="6562725" cy="2333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61662" y="5478379"/>
            <a:ext cx="3150221" cy="461665"/>
          </a:xfrm>
          <a:prstGeom prst="rect">
            <a:avLst/>
          </a:prstGeom>
        </p:spPr>
        <p:txBody>
          <a:bodyPr wrap="none">
            <a:spAutoFit/>
          </a:bodyPr>
          <a:lstStyle/>
          <a:p>
            <a:r>
              <a:rPr lang="en-US" sz="2400" dirty="0">
                <a:latin typeface="Bookman Old Style" panose="02050604050505020204" pitchFamily="18" charset="0"/>
                <a:hlinkClick r:id="rId3"/>
              </a:rPr>
              <a:t>WWF</a:t>
            </a:r>
            <a:r>
              <a:rPr lang="en-US" sz="2400" dirty="0">
                <a:latin typeface="Bookman Old Style" panose="02050604050505020204" pitchFamily="18" charset="0"/>
              </a:rPr>
              <a:t> and </a:t>
            </a:r>
            <a:r>
              <a:rPr lang="en-US" sz="2400" dirty="0">
                <a:latin typeface="Bookman Old Style" panose="02050604050505020204" pitchFamily="18" charset="0"/>
                <a:hlinkClick r:id="rId4"/>
              </a:rPr>
              <a:t>IBM</a:t>
            </a:r>
            <a:r>
              <a:rPr lang="en-US" sz="2400" dirty="0">
                <a:latin typeface="Bookman Old Style" panose="02050604050505020204" pitchFamily="18" charset="0"/>
              </a:rPr>
              <a:t> Logo</a:t>
            </a:r>
          </a:p>
        </p:txBody>
      </p:sp>
    </p:spTree>
    <p:extLst>
      <p:ext uri="{BB962C8B-B14F-4D97-AF65-F5344CB8AC3E}">
        <p14:creationId xmlns:p14="http://schemas.microsoft.com/office/powerpoint/2010/main" val="430910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Bookman Old Style" panose="02050604050505020204" pitchFamily="18" charset="0"/>
              </a:rPr>
              <a:t>Perceiving Distance: Depth Perception</a:t>
            </a:r>
            <a:endParaRPr lang="en-US" sz="4000" dirty="0">
              <a:latin typeface="Bookman Old Style" panose="02050604050505020204" pitchFamily="18" charset="0"/>
            </a:endParaRPr>
          </a:p>
        </p:txBody>
      </p:sp>
      <p:sp>
        <p:nvSpPr>
          <p:cNvPr id="3" name="Content Placeholder 2"/>
          <p:cNvSpPr>
            <a:spLocks noGrp="1"/>
          </p:cNvSpPr>
          <p:nvPr>
            <p:ph idx="1"/>
          </p:nvPr>
        </p:nvSpPr>
        <p:spPr/>
        <p:txBody>
          <a:bodyPr>
            <a:normAutofit/>
          </a:bodyPr>
          <a:lstStyle/>
          <a:p>
            <a:r>
              <a:rPr lang="en-US" sz="3200" dirty="0">
                <a:latin typeface="Bookman Old Style" panose="02050604050505020204" pitchFamily="18" charset="0"/>
                <a:cs typeface="Times New Roman" pitchFamily="18" charset="0"/>
              </a:rPr>
              <a:t>Retina provides two dimensional surface on which three dimensional world is </a:t>
            </a:r>
            <a:r>
              <a:rPr lang="en-US" sz="3200" dirty="0" smtClean="0">
                <a:latin typeface="Bookman Old Style" panose="02050604050505020204" pitchFamily="18" charset="0"/>
                <a:cs typeface="Times New Roman" pitchFamily="18" charset="0"/>
              </a:rPr>
              <a:t>projected</a:t>
            </a:r>
          </a:p>
          <a:p>
            <a:endParaRPr lang="en-US" sz="3200" dirty="0">
              <a:latin typeface="Bookman Old Style" panose="02050604050505020204" pitchFamily="18" charset="0"/>
              <a:cs typeface="Times New Roman" pitchFamily="18" charset="0"/>
            </a:endParaRPr>
          </a:p>
          <a:p>
            <a:pPr marL="0" indent="0">
              <a:buNone/>
            </a:pPr>
            <a:endParaRPr lang="en-US" sz="3200" dirty="0">
              <a:latin typeface="Bookman Old Style" panose="02050604050505020204" pitchFamily="18" charset="0"/>
              <a:cs typeface="Times New Roman" pitchFamily="18" charset="0"/>
            </a:endParaRPr>
          </a:p>
          <a:p>
            <a:pPr>
              <a:buFont typeface="Wingdings" pitchFamily="2" charset="2"/>
              <a:buChar char="§"/>
            </a:pPr>
            <a:r>
              <a:rPr lang="en-US" altLang="en-US" sz="3200" dirty="0">
                <a:solidFill>
                  <a:srgbClr val="002060"/>
                </a:solidFill>
                <a:latin typeface="Bookman Old Style" panose="02050604050505020204" pitchFamily="18" charset="0"/>
                <a:cs typeface="Times New Roman" panose="02020603050405020304" pitchFamily="18" charset="0"/>
              </a:rPr>
              <a:t>Depth Perception</a:t>
            </a:r>
          </a:p>
          <a:p>
            <a:pPr lvl="1">
              <a:buFont typeface="Wingdings" pitchFamily="2" charset="2"/>
              <a:buChar char="§"/>
            </a:pPr>
            <a:r>
              <a:rPr lang="en-US" altLang="en-US" sz="3200" dirty="0">
                <a:latin typeface="Bookman Old Style" panose="02050604050505020204" pitchFamily="18" charset="0"/>
                <a:cs typeface="Times New Roman" panose="02020603050405020304" pitchFamily="18" charset="0"/>
              </a:rPr>
              <a:t>ability to see objects in three dimensions</a:t>
            </a:r>
          </a:p>
          <a:p>
            <a:pPr lvl="1">
              <a:buFont typeface="Wingdings" pitchFamily="2" charset="2"/>
              <a:buChar char="§"/>
            </a:pPr>
            <a:r>
              <a:rPr lang="en-US" altLang="en-US" sz="3200" dirty="0">
                <a:latin typeface="Bookman Old Style" panose="02050604050505020204" pitchFamily="18" charset="0"/>
                <a:cs typeface="Times New Roman" panose="02020603050405020304" pitchFamily="18" charset="0"/>
              </a:rPr>
              <a:t>allows us to judge distance</a:t>
            </a:r>
          </a:p>
        </p:txBody>
      </p:sp>
    </p:spTree>
    <p:extLst>
      <p:ext uri="{BB962C8B-B14F-4D97-AF65-F5344CB8AC3E}">
        <p14:creationId xmlns:p14="http://schemas.microsoft.com/office/powerpoint/2010/main" val="1324078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noChangeAspect="1" noChangeArrowheads="1"/>
          </p:cNvPicPr>
          <p:nvPr/>
        </p:nvPicPr>
        <p:blipFill>
          <a:blip r:embed="rId2" cstate="print"/>
          <a:srcRect/>
          <a:stretch>
            <a:fillRect/>
          </a:stretch>
        </p:blipFill>
        <p:spPr bwMode="auto">
          <a:xfrm>
            <a:off x="2072640" y="1097281"/>
            <a:ext cx="2011680" cy="2687479"/>
          </a:xfrm>
          <a:prstGeom prst="rect">
            <a:avLst/>
          </a:prstGeom>
          <a:noFill/>
          <a:ln w="9525">
            <a:noFill/>
            <a:miter lim="800000"/>
            <a:headEnd/>
            <a:tailEnd/>
          </a:ln>
        </p:spPr>
      </p:pic>
      <p:pic>
        <p:nvPicPr>
          <p:cNvPr id="3075" name="Picture 5"/>
          <p:cNvPicPr>
            <a:picLocks noChangeAspect="1" noChangeArrowheads="1"/>
          </p:cNvPicPr>
          <p:nvPr/>
        </p:nvPicPr>
        <p:blipFill>
          <a:blip r:embed="rId3" cstate="print"/>
          <a:srcRect/>
          <a:stretch>
            <a:fillRect/>
          </a:stretch>
        </p:blipFill>
        <p:spPr bwMode="auto">
          <a:xfrm>
            <a:off x="2072640" y="4206240"/>
            <a:ext cx="2140268" cy="2140268"/>
          </a:xfrm>
          <a:prstGeom prst="rect">
            <a:avLst/>
          </a:prstGeom>
          <a:noFill/>
          <a:ln w="9525">
            <a:noFill/>
            <a:miter lim="800000"/>
            <a:headEnd/>
            <a:tailEnd/>
          </a:ln>
        </p:spPr>
      </p:pic>
      <p:sp>
        <p:nvSpPr>
          <p:cNvPr id="3076" name="Text Box 6"/>
          <p:cNvSpPr txBox="1">
            <a:spLocks noChangeArrowheads="1"/>
          </p:cNvSpPr>
          <p:nvPr/>
        </p:nvSpPr>
        <p:spPr bwMode="auto">
          <a:xfrm>
            <a:off x="4490086" y="1645920"/>
            <a:ext cx="5807305" cy="1228028"/>
          </a:xfrm>
          <a:prstGeom prst="rect">
            <a:avLst/>
          </a:prstGeom>
          <a:noFill/>
          <a:ln w="9525">
            <a:noFill/>
            <a:miter lim="800000"/>
            <a:headEnd/>
            <a:tailEnd/>
          </a:ln>
        </p:spPr>
        <p:txBody>
          <a:bodyPr wrap="square" lIns="0" tIns="0" rIns="0" bIns="0">
            <a:spAutoFit/>
          </a:bodyPr>
          <a:lstStyle/>
          <a:p>
            <a:pPr>
              <a:lnSpc>
                <a:spcPct val="95000"/>
              </a:lnSpc>
            </a:pPr>
            <a:r>
              <a:rPr lang="en-US" sz="2800" dirty="0">
                <a:latin typeface="Bookman Old Style" panose="02050604050505020204" pitchFamily="18" charset="0"/>
                <a:cs typeface="Times New Roman" panose="02020603050405020304" pitchFamily="18" charset="0"/>
              </a:rPr>
              <a:t>Depth perception is the ability to see things in a 3-Dimensional way and to judge distance.</a:t>
            </a:r>
          </a:p>
        </p:txBody>
      </p:sp>
      <p:sp>
        <p:nvSpPr>
          <p:cNvPr id="3077" name="Text Box 7"/>
          <p:cNvSpPr txBox="1">
            <a:spLocks noChangeArrowheads="1"/>
          </p:cNvSpPr>
          <p:nvPr/>
        </p:nvSpPr>
        <p:spPr bwMode="auto">
          <a:xfrm>
            <a:off x="4682967" y="4048345"/>
            <a:ext cx="5843024" cy="2456057"/>
          </a:xfrm>
          <a:prstGeom prst="rect">
            <a:avLst/>
          </a:prstGeom>
          <a:noFill/>
          <a:ln w="9525">
            <a:noFill/>
            <a:miter lim="800000"/>
            <a:headEnd/>
            <a:tailEnd/>
          </a:ln>
        </p:spPr>
        <p:txBody>
          <a:bodyPr wrap="square" lIns="0" tIns="0" rIns="0" bIns="0">
            <a:spAutoFit/>
          </a:bodyPr>
          <a:lstStyle/>
          <a:p>
            <a:pPr>
              <a:lnSpc>
                <a:spcPct val="95000"/>
              </a:lnSpc>
            </a:pPr>
            <a:r>
              <a:rPr lang="en-US" sz="2800" dirty="0">
                <a:latin typeface="Bookman Old Style" panose="02050604050505020204" pitchFamily="18" charset="0"/>
                <a:cs typeface="Times New Roman" panose="02020603050405020304" pitchFamily="18" charset="0"/>
              </a:rPr>
              <a:t>We use depth cues to gather information on the images we see. </a:t>
            </a:r>
          </a:p>
          <a:p>
            <a:pPr>
              <a:lnSpc>
                <a:spcPct val="95000"/>
              </a:lnSpc>
            </a:pPr>
            <a:endParaRPr lang="en-US" sz="2800" dirty="0">
              <a:latin typeface="Bookman Old Style" panose="02050604050505020204" pitchFamily="18" charset="0"/>
              <a:cs typeface="Times New Roman" panose="02020603050405020304" pitchFamily="18" charset="0"/>
            </a:endParaRPr>
          </a:p>
          <a:p>
            <a:pPr>
              <a:lnSpc>
                <a:spcPct val="95000"/>
              </a:lnSpc>
            </a:pPr>
            <a:r>
              <a:rPr lang="en-US" sz="2800" dirty="0">
                <a:latin typeface="Bookman Old Style" panose="02050604050505020204" pitchFamily="18" charset="0"/>
                <a:cs typeface="Times New Roman" panose="02020603050405020304" pitchFamily="18" charset="0"/>
              </a:rPr>
              <a:t>These cues can be monocular or binocular.</a:t>
            </a:r>
          </a:p>
        </p:txBody>
      </p:sp>
      <p:sp>
        <p:nvSpPr>
          <p:cNvPr id="3078" name="Text Box 8"/>
          <p:cNvSpPr txBox="1">
            <a:spLocks noChangeArrowheads="1"/>
          </p:cNvSpPr>
          <p:nvPr/>
        </p:nvSpPr>
        <p:spPr bwMode="auto">
          <a:xfrm>
            <a:off x="4881564" y="445770"/>
            <a:ext cx="2428875" cy="467820"/>
          </a:xfrm>
          <a:prstGeom prst="rect">
            <a:avLst/>
          </a:prstGeom>
          <a:noFill/>
          <a:ln w="9525">
            <a:noFill/>
            <a:miter lim="800000"/>
            <a:headEnd/>
            <a:tailEnd/>
          </a:ln>
        </p:spPr>
        <p:txBody>
          <a:bodyPr lIns="0" tIns="0" rIns="0" bIns="0">
            <a:spAutoFit/>
          </a:bodyPr>
          <a:lstStyle/>
          <a:p>
            <a:pPr>
              <a:lnSpc>
                <a:spcPct val="95000"/>
              </a:lnSpc>
            </a:pPr>
            <a:r>
              <a:rPr lang="en-US" sz="3200" dirty="0">
                <a:solidFill>
                  <a:srgbClr val="45818E"/>
                </a:solidFill>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404500374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noChangeArrowheads="1"/>
          </p:cNvPicPr>
          <p:nvPr/>
        </p:nvPicPr>
        <p:blipFill>
          <a:blip r:embed="rId2"/>
          <a:srcRect/>
          <a:stretch>
            <a:fillRect/>
          </a:stretch>
        </p:blipFill>
        <p:spPr bwMode="auto">
          <a:xfrm>
            <a:off x="7810501" y="4605252"/>
            <a:ext cx="4020503" cy="2436019"/>
          </a:xfrm>
          <a:prstGeom prst="rect">
            <a:avLst/>
          </a:prstGeom>
          <a:noFill/>
          <a:ln w="9525">
            <a:noFill/>
            <a:miter lim="800000"/>
            <a:headEnd/>
            <a:tailEnd/>
          </a:ln>
        </p:spPr>
      </p:pic>
      <p:sp>
        <p:nvSpPr>
          <p:cNvPr id="4099" name="Text Box 5"/>
          <p:cNvSpPr txBox="1">
            <a:spLocks noChangeArrowheads="1"/>
          </p:cNvSpPr>
          <p:nvPr/>
        </p:nvSpPr>
        <p:spPr bwMode="auto">
          <a:xfrm>
            <a:off x="477982" y="1097281"/>
            <a:ext cx="11353022" cy="1754326"/>
          </a:xfrm>
          <a:prstGeom prst="rect">
            <a:avLst/>
          </a:prstGeom>
          <a:noFill/>
          <a:ln w="9525">
            <a:noFill/>
            <a:miter lim="800000"/>
            <a:headEnd/>
            <a:tailEnd/>
          </a:ln>
        </p:spPr>
        <p:txBody>
          <a:bodyPr wrap="square" lIns="0" tIns="0" rIns="0" bIns="0">
            <a:spAutoFit/>
          </a:bodyPr>
          <a:lstStyle/>
          <a:p>
            <a:pPr marL="342900" indent="-342900">
              <a:lnSpc>
                <a:spcPct val="95000"/>
              </a:lnSpc>
              <a:buFont typeface="Wingdings" panose="05000000000000000000" pitchFamily="2" charset="2"/>
              <a:buChar char="v"/>
            </a:pPr>
            <a:r>
              <a:rPr lang="en-US" sz="3000" dirty="0">
                <a:latin typeface="Bookman Old Style" panose="02050604050505020204" pitchFamily="18" charset="0"/>
                <a:cs typeface="Times New Roman" panose="02020603050405020304" pitchFamily="18" charset="0"/>
              </a:rPr>
              <a:t>Binocular depth cues use both eyes to perceive information on the 3-dimensional form of an object and it's place in space</a:t>
            </a:r>
            <a:r>
              <a:rPr lang="en-US" sz="3000" dirty="0" smtClean="0">
                <a:latin typeface="Bookman Old Style" panose="02050604050505020204" pitchFamily="18" charset="0"/>
                <a:cs typeface="Times New Roman" panose="02020603050405020304" pitchFamily="18" charset="0"/>
              </a:rPr>
              <a:t>.</a:t>
            </a:r>
          </a:p>
          <a:p>
            <a:pPr marL="342900" indent="-342900">
              <a:lnSpc>
                <a:spcPct val="95000"/>
              </a:lnSpc>
              <a:buFont typeface="Wingdings" panose="05000000000000000000" pitchFamily="2" charset="2"/>
              <a:buChar char="v"/>
            </a:pPr>
            <a:endParaRPr lang="en-US" sz="3000" dirty="0">
              <a:latin typeface="Bookman Old Style" panose="02050604050505020204" pitchFamily="18" charset="0"/>
              <a:cs typeface="Times New Roman" panose="02020603050405020304" pitchFamily="18" charset="0"/>
            </a:endParaRPr>
          </a:p>
        </p:txBody>
      </p:sp>
      <p:sp>
        <p:nvSpPr>
          <p:cNvPr id="4100" name="Text Box 6"/>
          <p:cNvSpPr txBox="1">
            <a:spLocks noChangeArrowheads="1"/>
          </p:cNvSpPr>
          <p:nvPr/>
        </p:nvSpPr>
        <p:spPr bwMode="auto">
          <a:xfrm>
            <a:off x="706582" y="5103674"/>
            <a:ext cx="6035213" cy="1754326"/>
          </a:xfrm>
          <a:prstGeom prst="rect">
            <a:avLst/>
          </a:prstGeom>
          <a:noFill/>
          <a:ln w="9525">
            <a:noFill/>
            <a:miter lim="800000"/>
            <a:headEnd/>
            <a:tailEnd/>
          </a:ln>
        </p:spPr>
        <p:txBody>
          <a:bodyPr wrap="square" lIns="0" tIns="0" rIns="0" bIns="0">
            <a:spAutoFit/>
          </a:bodyPr>
          <a:lstStyle/>
          <a:p>
            <a:pPr marL="342900" indent="-342900">
              <a:lnSpc>
                <a:spcPct val="95000"/>
              </a:lnSpc>
              <a:buFont typeface="Wingdings" panose="05000000000000000000" pitchFamily="2" charset="2"/>
              <a:buChar char="v"/>
            </a:pPr>
            <a:r>
              <a:rPr lang="en-US" sz="3200" dirty="0">
                <a:latin typeface="Bookman Old Style" panose="02050604050505020204" pitchFamily="18" charset="0"/>
                <a:cs typeface="Times New Roman" panose="02020603050405020304" pitchFamily="18" charset="0"/>
              </a:rPr>
              <a:t>Binocular cues:</a:t>
            </a:r>
          </a:p>
          <a:p>
            <a:pPr>
              <a:lnSpc>
                <a:spcPct val="95000"/>
              </a:lnSpc>
            </a:pPr>
            <a:r>
              <a:rPr lang="en-US" sz="3200" dirty="0">
                <a:latin typeface="Bookman Old Style" panose="02050604050505020204" pitchFamily="18" charset="0"/>
                <a:cs typeface="Times New Roman" panose="02020603050405020304" pitchFamily="18" charset="0"/>
              </a:rPr>
              <a:t>	 Retinal Disparity </a:t>
            </a:r>
          </a:p>
          <a:p>
            <a:pPr>
              <a:lnSpc>
                <a:spcPct val="95000"/>
              </a:lnSpc>
            </a:pPr>
            <a:r>
              <a:rPr lang="en-US" sz="3200" dirty="0">
                <a:latin typeface="Bookman Old Style" panose="02050604050505020204" pitchFamily="18" charset="0"/>
                <a:cs typeface="Times New Roman" panose="02020603050405020304" pitchFamily="18" charset="0"/>
              </a:rPr>
              <a:t>	Convergence.</a:t>
            </a:r>
          </a:p>
          <a:p>
            <a:pPr marL="342900" indent="-342900">
              <a:lnSpc>
                <a:spcPct val="95000"/>
              </a:lnSpc>
              <a:buFont typeface="Wingdings" panose="05000000000000000000" pitchFamily="2" charset="2"/>
              <a:buChar char="v"/>
            </a:pPr>
            <a:endParaRPr lang="en-US" sz="2400" dirty="0">
              <a:solidFill>
                <a:srgbClr val="000000"/>
              </a:solidFill>
              <a:latin typeface="Arial" pitchFamily="34" charset="0"/>
            </a:endParaRPr>
          </a:p>
        </p:txBody>
      </p:sp>
      <p:sp>
        <p:nvSpPr>
          <p:cNvPr id="4101" name="Text Box 7"/>
          <p:cNvSpPr txBox="1">
            <a:spLocks noChangeArrowheads="1"/>
          </p:cNvSpPr>
          <p:nvPr/>
        </p:nvSpPr>
        <p:spPr bwMode="auto">
          <a:xfrm>
            <a:off x="477981" y="2851607"/>
            <a:ext cx="11353023" cy="1403461"/>
          </a:xfrm>
          <a:prstGeom prst="rect">
            <a:avLst/>
          </a:prstGeom>
          <a:noFill/>
          <a:ln w="9525">
            <a:noFill/>
            <a:miter lim="800000"/>
            <a:headEnd/>
            <a:tailEnd/>
          </a:ln>
        </p:spPr>
        <p:txBody>
          <a:bodyPr wrap="square" lIns="0" tIns="0" rIns="0" bIns="0">
            <a:spAutoFit/>
          </a:bodyPr>
          <a:lstStyle/>
          <a:p>
            <a:pPr marL="342900" indent="-342900">
              <a:lnSpc>
                <a:spcPct val="95000"/>
              </a:lnSpc>
              <a:buFont typeface="Wingdings" panose="05000000000000000000" pitchFamily="2" charset="2"/>
              <a:buChar char="v"/>
            </a:pPr>
            <a:r>
              <a:rPr lang="en-US" sz="3200" dirty="0">
                <a:latin typeface="Bookman Old Style" panose="02050604050505020204" pitchFamily="18" charset="0"/>
                <a:cs typeface="Times New Roman" panose="02020603050405020304" pitchFamily="18" charset="0"/>
              </a:rPr>
              <a:t>Images seen through both eyes are examples of </a:t>
            </a:r>
            <a:r>
              <a:rPr lang="en-US" sz="3200" b="1" i="1" dirty="0" err="1">
                <a:latin typeface="Bookman Old Style" panose="02050604050505020204" pitchFamily="18" charset="0"/>
                <a:cs typeface="Times New Roman" panose="02020603050405020304" pitchFamily="18" charset="0"/>
              </a:rPr>
              <a:t>steroptic</a:t>
            </a:r>
            <a:r>
              <a:rPr lang="en-US" sz="3200" b="1" i="1" dirty="0">
                <a:latin typeface="Bookman Old Style" panose="02050604050505020204" pitchFamily="18" charset="0"/>
                <a:cs typeface="Times New Roman" panose="02020603050405020304" pitchFamily="18" charset="0"/>
              </a:rPr>
              <a:t> vision</a:t>
            </a:r>
            <a:r>
              <a:rPr lang="en-US" sz="3200" dirty="0">
                <a:latin typeface="Bookman Old Style" panose="02050604050505020204" pitchFamily="18" charset="0"/>
                <a:cs typeface="Times New Roman" panose="02020603050405020304" pitchFamily="18" charset="0"/>
              </a:rPr>
              <a:t> because the two eyes see two different pictures that combine as one.</a:t>
            </a:r>
          </a:p>
        </p:txBody>
      </p:sp>
      <p:sp>
        <p:nvSpPr>
          <p:cNvPr id="4102" name="Text Box 8"/>
          <p:cNvSpPr txBox="1">
            <a:spLocks noChangeArrowheads="1"/>
          </p:cNvSpPr>
          <p:nvPr/>
        </p:nvSpPr>
        <p:spPr bwMode="auto">
          <a:xfrm>
            <a:off x="4142900" y="265748"/>
            <a:ext cx="3906203" cy="526298"/>
          </a:xfrm>
          <a:prstGeom prst="rect">
            <a:avLst/>
          </a:prstGeom>
          <a:noFill/>
          <a:ln w="9525">
            <a:noFill/>
            <a:miter lim="800000"/>
            <a:headEnd/>
            <a:tailEnd/>
          </a:ln>
        </p:spPr>
        <p:txBody>
          <a:bodyPr lIns="0" tIns="0" rIns="0" bIns="0">
            <a:spAutoFit/>
          </a:bodyPr>
          <a:lstStyle/>
          <a:p>
            <a:pPr algn="ctr">
              <a:lnSpc>
                <a:spcPct val="95000"/>
              </a:lnSpc>
            </a:pPr>
            <a:r>
              <a:rPr lang="en-US" sz="3600" dirty="0">
                <a:latin typeface="Bookman Old Style" panose="02050604050505020204" pitchFamily="18" charset="0"/>
                <a:cs typeface="Times New Roman" panose="02020603050405020304" pitchFamily="18" charset="0"/>
              </a:rPr>
              <a:t>Binocular Cues</a:t>
            </a:r>
          </a:p>
        </p:txBody>
      </p:sp>
    </p:spTree>
    <p:extLst>
      <p:ext uri="{BB962C8B-B14F-4D97-AF65-F5344CB8AC3E}">
        <p14:creationId xmlns:p14="http://schemas.microsoft.com/office/powerpoint/2010/main" val="239645090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818" y="135082"/>
            <a:ext cx="9675955" cy="6494318"/>
          </a:xfrm>
        </p:spPr>
        <p:txBody>
          <a:bodyPr>
            <a:normAutofit/>
          </a:bodyPr>
          <a:lstStyle/>
          <a:p>
            <a:pPr>
              <a:lnSpc>
                <a:spcPct val="90000"/>
              </a:lnSpc>
              <a:buFont typeface="Wingdings" panose="05000000000000000000" pitchFamily="2" charset="2"/>
              <a:buChar char="v"/>
            </a:pPr>
            <a:r>
              <a:rPr lang="en-US" sz="3200" dirty="0" smtClean="0">
                <a:latin typeface="Times New Roman" pitchFamily="18" charset="0"/>
                <a:cs typeface="Times New Roman" pitchFamily="18" charset="0"/>
              </a:rPr>
              <a:t>Sensation</a:t>
            </a:r>
          </a:p>
          <a:p>
            <a:pPr lvl="1">
              <a:lnSpc>
                <a:spcPct val="90000"/>
              </a:lnSpc>
              <a:buFont typeface="Wingdings" panose="05000000000000000000" pitchFamily="2" charset="2"/>
              <a:buChar char="§"/>
            </a:pPr>
            <a:r>
              <a:rPr lang="en-US" sz="2800" dirty="0">
                <a:latin typeface="Times New Roman" pitchFamily="18" charset="0"/>
                <a:cs typeface="Times New Roman" pitchFamily="18" charset="0"/>
              </a:rPr>
              <a:t>The process through which the senses pick up visual, auditory, and other sensory stimuli and transmit them to the brain; sensory information that has registered in the brain but has not been </a:t>
            </a:r>
            <a:r>
              <a:rPr lang="en-US" sz="2800" dirty="0" smtClean="0">
                <a:latin typeface="Times New Roman" pitchFamily="18" charset="0"/>
                <a:cs typeface="Times New Roman" pitchFamily="18" charset="0"/>
              </a:rPr>
              <a:t>interpreted</a:t>
            </a:r>
            <a:endParaRPr lang="en-US" sz="2600" dirty="0" smtClean="0">
              <a:latin typeface="Times New Roman" pitchFamily="18" charset="0"/>
              <a:cs typeface="Times New Roman" pitchFamily="18" charset="0"/>
            </a:endParaRPr>
          </a:p>
          <a:p>
            <a:pPr lvl="2"/>
            <a:r>
              <a:rPr lang="en-GB" sz="3200" dirty="0" smtClean="0">
                <a:solidFill>
                  <a:srgbClr val="C00000"/>
                </a:solidFill>
                <a:latin typeface="Times New Roman" pitchFamily="18" charset="0"/>
                <a:cs typeface="Times New Roman" pitchFamily="18" charset="0"/>
              </a:rPr>
              <a:t>Sensation is gathering info from the environment via your senses.</a:t>
            </a:r>
          </a:p>
          <a:p>
            <a:pPr>
              <a:buFontTx/>
              <a:buChar char="•"/>
            </a:pPr>
            <a:endParaRPr lang="en-GB" sz="2400" dirty="0" smtClean="0">
              <a:latin typeface="Times New Roman" pitchFamily="18" charset="0"/>
              <a:cs typeface="Times New Roman" pitchFamily="18" charset="0"/>
            </a:endParaRPr>
          </a:p>
          <a:p>
            <a:pPr lvl="1">
              <a:lnSpc>
                <a:spcPct val="90000"/>
              </a:lnSpc>
              <a:buFont typeface="Wingdings" panose="05000000000000000000" pitchFamily="2" charset="2"/>
              <a:buChar char="§"/>
            </a:pPr>
            <a:endParaRPr lang="en-US" sz="3000" dirty="0">
              <a:latin typeface="Times New Roman" pitchFamily="18" charset="0"/>
              <a:cs typeface="Times New Roman" pitchFamily="18" charset="0"/>
            </a:endParaRPr>
          </a:p>
          <a:p>
            <a:pPr>
              <a:lnSpc>
                <a:spcPct val="90000"/>
              </a:lnSpc>
              <a:buFont typeface="Wingdings" panose="05000000000000000000" pitchFamily="2" charset="2"/>
              <a:buChar char="v"/>
            </a:pPr>
            <a:r>
              <a:rPr lang="en-US" sz="3200" dirty="0" smtClean="0">
                <a:latin typeface="Times New Roman" pitchFamily="18" charset="0"/>
                <a:cs typeface="Times New Roman" pitchFamily="18" charset="0"/>
              </a:rPr>
              <a:t>Perception</a:t>
            </a:r>
          </a:p>
          <a:p>
            <a:pPr lvl="1">
              <a:lnSpc>
                <a:spcPct val="90000"/>
              </a:lnSpc>
              <a:buFont typeface="Wingdings" panose="05000000000000000000" pitchFamily="2" charset="2"/>
              <a:buChar char="§"/>
            </a:pPr>
            <a:r>
              <a:rPr lang="en-US" sz="3000" dirty="0">
                <a:latin typeface="Times New Roman" pitchFamily="18" charset="0"/>
                <a:cs typeface="Times New Roman" pitchFamily="18" charset="0"/>
              </a:rPr>
              <a:t>The process by which sensory information is actively organized and interpreted by the </a:t>
            </a:r>
            <a:r>
              <a:rPr lang="en-US" sz="3000" dirty="0" smtClean="0">
                <a:latin typeface="Times New Roman" pitchFamily="18" charset="0"/>
                <a:cs typeface="Times New Roman" pitchFamily="18" charset="0"/>
              </a:rPr>
              <a:t>brain</a:t>
            </a:r>
          </a:p>
          <a:p>
            <a:pPr lvl="2">
              <a:buFont typeface="Wingdings" panose="05000000000000000000" pitchFamily="2" charset="2"/>
              <a:buChar char="§"/>
            </a:pPr>
            <a:r>
              <a:rPr lang="en-GB" sz="3200" dirty="0" smtClean="0">
                <a:solidFill>
                  <a:srgbClr val="C00000"/>
                </a:solidFill>
                <a:latin typeface="Times New Roman" pitchFamily="18" charset="0"/>
                <a:cs typeface="Times New Roman" pitchFamily="18" charset="0"/>
              </a:rPr>
              <a:t>Perception is understanding what is being</a:t>
            </a:r>
          </a:p>
          <a:p>
            <a:pPr marL="914400" lvl="2" indent="0">
              <a:buNone/>
            </a:pPr>
            <a:r>
              <a:rPr lang="en-GB" sz="3200" dirty="0" smtClean="0">
                <a:solidFill>
                  <a:srgbClr val="C00000"/>
                </a:solidFill>
                <a:latin typeface="Times New Roman" pitchFamily="18" charset="0"/>
                <a:cs typeface="Times New Roman" pitchFamily="18" charset="0"/>
              </a:rPr>
              <a:t> sensed!</a:t>
            </a:r>
          </a:p>
          <a:p>
            <a:pPr lvl="2">
              <a:buFont typeface="Wingdings" panose="05000000000000000000" pitchFamily="2" charset="2"/>
              <a:buChar char="§"/>
            </a:pPr>
            <a:endParaRPr lang="en-US" sz="2600" dirty="0">
              <a:latin typeface="Times New Roman" pitchFamily="18" charset="0"/>
              <a:cs typeface="Times New Roman" pitchFamily="18" charset="0"/>
            </a:endParaRPr>
          </a:p>
          <a:p>
            <a:pPr lvl="1">
              <a:lnSpc>
                <a:spcPct val="90000"/>
              </a:lnSpc>
            </a:pPr>
            <a:endParaRPr lang="en-US" sz="3000" dirty="0">
              <a:latin typeface="Times New Roman" pitchFamily="18" charset="0"/>
              <a:cs typeface="Times New Roman" pitchFamily="18" charset="0"/>
            </a:endParaRPr>
          </a:p>
          <a:p>
            <a:endParaRPr lang="en-US" dirty="0"/>
          </a:p>
        </p:txBody>
      </p:sp>
      <p:pic>
        <p:nvPicPr>
          <p:cNvPr id="4" name="Picture 5" descr="wq_senses"/>
          <p:cNvPicPr>
            <a:picLocks noChangeAspect="1" noChangeArrowheads="1"/>
          </p:cNvPicPr>
          <p:nvPr/>
        </p:nvPicPr>
        <p:blipFill>
          <a:blip r:embed="rId2"/>
          <a:srcRect/>
          <a:stretch>
            <a:fillRect/>
          </a:stretch>
        </p:blipFill>
        <p:spPr bwMode="auto">
          <a:xfrm>
            <a:off x="9883774" y="872836"/>
            <a:ext cx="2232025" cy="1981200"/>
          </a:xfrm>
          <a:prstGeom prst="rect">
            <a:avLst/>
          </a:prstGeom>
          <a:noFill/>
          <a:ln w="9525">
            <a:noFill/>
            <a:miter lim="800000"/>
            <a:headEnd/>
            <a:tailEnd/>
          </a:ln>
        </p:spPr>
      </p:pic>
      <p:pic>
        <p:nvPicPr>
          <p:cNvPr id="5" name="Picture 8" descr="ANd9GcQ7f2H7uowY_KRTI1e9rZMXEqNCgfLkVES60n0aTHaiJbg4D7PMPgRJ6w">
            <a:hlinkClick r:id="rId3"/>
          </p:cNvPr>
          <p:cNvPicPr>
            <a:picLocks noChangeAspect="1" noChangeArrowheads="1"/>
          </p:cNvPicPr>
          <p:nvPr/>
        </p:nvPicPr>
        <p:blipFill>
          <a:blip r:embed="rId4"/>
          <a:srcRect/>
          <a:stretch>
            <a:fillRect/>
          </a:stretch>
        </p:blipFill>
        <p:spPr bwMode="auto">
          <a:xfrm>
            <a:off x="9842500" y="3603553"/>
            <a:ext cx="2349500" cy="2743200"/>
          </a:xfrm>
          <a:prstGeom prst="rect">
            <a:avLst/>
          </a:prstGeom>
          <a:noFill/>
          <a:ln w="9525">
            <a:noFill/>
            <a:miter lim="800000"/>
            <a:headEnd/>
            <a:tailEnd/>
          </a:ln>
        </p:spPr>
      </p:pic>
      <p:pic>
        <p:nvPicPr>
          <p:cNvPr id="6" name="Picture 11" descr="ANd9GcSTD0wHfawZaKPcBOnPkbCbG0zSaOBAWM8vJzV-ORPm6T2GHLZGgMab51tf">
            <a:hlinkClick r:id="rId5"/>
          </p:cNvPr>
          <p:cNvPicPr>
            <a:picLocks noChangeAspect="1" noChangeArrowheads="1"/>
          </p:cNvPicPr>
          <p:nvPr/>
        </p:nvPicPr>
        <p:blipFill>
          <a:blip r:embed="rId6"/>
          <a:srcRect/>
          <a:stretch>
            <a:fillRect/>
          </a:stretch>
        </p:blipFill>
        <p:spPr bwMode="auto">
          <a:xfrm>
            <a:off x="8201242" y="5147543"/>
            <a:ext cx="1047750" cy="1285875"/>
          </a:xfrm>
          <a:prstGeom prst="rect">
            <a:avLst/>
          </a:prstGeom>
          <a:noFill/>
          <a:ln w="9525">
            <a:noFill/>
            <a:miter lim="800000"/>
            <a:headEnd/>
            <a:tailEnd/>
          </a:ln>
        </p:spPr>
      </p:pic>
      <p:cxnSp>
        <p:nvCxnSpPr>
          <p:cNvPr id="7" name="Straight Arrow Connector 6"/>
          <p:cNvCxnSpPr/>
          <p:nvPr/>
        </p:nvCxnSpPr>
        <p:spPr>
          <a:xfrm>
            <a:off x="9563893" y="2005445"/>
            <a:ext cx="31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9522619" y="5147543"/>
            <a:ext cx="31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993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a:hlinkClick r:id="rId2"/>
          </p:cNvPr>
          <p:cNvPicPr>
            <a:picLocks noChangeAspect="1" noChangeArrowheads="1"/>
          </p:cNvPicPr>
          <p:nvPr/>
        </p:nvPicPr>
        <p:blipFill>
          <a:blip r:embed="rId3"/>
          <a:srcRect/>
          <a:stretch>
            <a:fillRect/>
          </a:stretch>
        </p:blipFill>
        <p:spPr bwMode="auto">
          <a:xfrm>
            <a:off x="2064069" y="3926206"/>
            <a:ext cx="3659029" cy="2744629"/>
          </a:xfrm>
          <a:prstGeom prst="rect">
            <a:avLst/>
          </a:prstGeom>
          <a:noFill/>
          <a:ln w="9525">
            <a:noFill/>
            <a:miter lim="800000"/>
            <a:headEnd/>
            <a:tailEnd/>
          </a:ln>
        </p:spPr>
      </p:pic>
      <p:sp>
        <p:nvSpPr>
          <p:cNvPr id="5123" name="Text Box 5"/>
          <p:cNvSpPr txBox="1">
            <a:spLocks noChangeArrowheads="1"/>
          </p:cNvSpPr>
          <p:nvPr/>
        </p:nvSpPr>
        <p:spPr bwMode="auto">
          <a:xfrm>
            <a:off x="4100037" y="364332"/>
            <a:ext cx="3991928" cy="467820"/>
          </a:xfrm>
          <a:prstGeom prst="rect">
            <a:avLst/>
          </a:prstGeom>
          <a:noFill/>
          <a:ln w="9525">
            <a:noFill/>
            <a:miter lim="800000"/>
            <a:headEnd/>
            <a:tailEnd/>
          </a:ln>
        </p:spPr>
        <p:txBody>
          <a:bodyPr lIns="0" tIns="0" rIns="0" bIns="0">
            <a:spAutoFit/>
          </a:bodyPr>
          <a:lstStyle/>
          <a:p>
            <a:pPr algn="ctr">
              <a:lnSpc>
                <a:spcPct val="95000"/>
              </a:lnSpc>
            </a:pPr>
            <a:r>
              <a:rPr lang="en-US" sz="3200" dirty="0">
                <a:solidFill>
                  <a:srgbClr val="45818E"/>
                </a:solidFill>
                <a:latin typeface="Times New Roman" panose="02020603050405020304" pitchFamily="18" charset="0"/>
                <a:cs typeface="Times New Roman" panose="02020603050405020304" pitchFamily="18" charset="0"/>
              </a:rPr>
              <a:t>Binocular Cues </a:t>
            </a:r>
          </a:p>
        </p:txBody>
      </p:sp>
      <p:sp>
        <p:nvSpPr>
          <p:cNvPr id="5124" name="Text Box 6"/>
          <p:cNvSpPr txBox="1">
            <a:spLocks noChangeArrowheads="1"/>
          </p:cNvSpPr>
          <p:nvPr/>
        </p:nvSpPr>
        <p:spPr bwMode="auto">
          <a:xfrm>
            <a:off x="1829754" y="1274445"/>
            <a:ext cx="4077653" cy="2105192"/>
          </a:xfrm>
          <a:prstGeom prst="rect">
            <a:avLst/>
          </a:prstGeom>
          <a:noFill/>
          <a:ln w="9525">
            <a:noFill/>
            <a:miter lim="800000"/>
            <a:headEnd/>
            <a:tailEnd/>
          </a:ln>
        </p:spPr>
        <p:txBody>
          <a:bodyPr lIns="0" tIns="0" rIns="0" bIns="0">
            <a:spAutoFit/>
          </a:bodyPr>
          <a:lstStyle/>
          <a:p>
            <a:pPr>
              <a:lnSpc>
                <a:spcPct val="95000"/>
              </a:lnSpc>
            </a:pPr>
            <a:r>
              <a:rPr lang="en-US" sz="2400" dirty="0">
                <a:solidFill>
                  <a:srgbClr val="000000"/>
                </a:solidFill>
                <a:latin typeface="Times New Roman" panose="02020603050405020304" pitchFamily="18" charset="0"/>
                <a:cs typeface="Times New Roman" panose="02020603050405020304" pitchFamily="18" charset="0"/>
              </a:rPr>
              <a:t>The image your right eye sees is different than your left eye because they are a small distance apart. The image you see using both eyes is the two images merged.</a:t>
            </a:r>
          </a:p>
        </p:txBody>
      </p:sp>
      <p:pic>
        <p:nvPicPr>
          <p:cNvPr id="5125" name="Picture 7"/>
          <p:cNvPicPr>
            <a:picLocks noChangeAspect="1" noChangeArrowheads="1"/>
          </p:cNvPicPr>
          <p:nvPr/>
        </p:nvPicPr>
        <p:blipFill>
          <a:blip r:embed="rId4"/>
          <a:srcRect/>
          <a:stretch>
            <a:fillRect/>
          </a:stretch>
        </p:blipFill>
        <p:spPr bwMode="auto">
          <a:xfrm>
            <a:off x="6544629" y="1365886"/>
            <a:ext cx="3236119" cy="3761899"/>
          </a:xfrm>
          <a:prstGeom prst="rect">
            <a:avLst/>
          </a:prstGeom>
          <a:noFill/>
          <a:ln w="9525">
            <a:noFill/>
            <a:miter lim="800000"/>
            <a:headEnd/>
            <a:tailEnd/>
          </a:ln>
        </p:spPr>
      </p:pic>
    </p:spTree>
    <p:extLst>
      <p:ext uri="{BB962C8B-B14F-4D97-AF65-F5344CB8AC3E}">
        <p14:creationId xmlns:p14="http://schemas.microsoft.com/office/powerpoint/2010/main" val="417016028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4"/>
          <p:cNvSpPr txBox="1">
            <a:spLocks noChangeArrowheads="1"/>
          </p:cNvSpPr>
          <p:nvPr/>
        </p:nvSpPr>
        <p:spPr bwMode="auto">
          <a:xfrm>
            <a:off x="2379823" y="308610"/>
            <a:ext cx="7606665" cy="467820"/>
          </a:xfrm>
          <a:prstGeom prst="rect">
            <a:avLst/>
          </a:prstGeom>
          <a:noFill/>
          <a:ln w="9525">
            <a:noFill/>
            <a:miter lim="800000"/>
            <a:headEnd/>
            <a:tailEnd/>
          </a:ln>
        </p:spPr>
        <p:txBody>
          <a:bodyPr lIns="0" tIns="0" rIns="0" bIns="0">
            <a:spAutoFit/>
          </a:bodyPr>
          <a:lstStyle/>
          <a:p>
            <a:pPr>
              <a:lnSpc>
                <a:spcPct val="95000"/>
              </a:lnSpc>
            </a:pPr>
            <a:r>
              <a:rPr lang="en-US" sz="3200" dirty="0">
                <a:solidFill>
                  <a:srgbClr val="45818E"/>
                </a:solidFill>
                <a:latin typeface="Times New Roman" panose="02020603050405020304" pitchFamily="18" charset="0"/>
                <a:cs typeface="Times New Roman" panose="02020603050405020304" pitchFamily="18" charset="0"/>
              </a:rPr>
              <a:t>Binocular Cues: Convergence </a:t>
            </a:r>
            <a:r>
              <a:rPr lang="en-US" sz="3200" dirty="0">
                <a:solidFill>
                  <a:srgbClr val="000000"/>
                </a:solidFill>
                <a:latin typeface="Times New Roman" panose="02020603050405020304" pitchFamily="18" charset="0"/>
                <a:cs typeface="Times New Roman" panose="02020603050405020304" pitchFamily="18" charset="0"/>
              </a:rPr>
              <a:t> </a:t>
            </a:r>
          </a:p>
        </p:txBody>
      </p:sp>
      <p:sp>
        <p:nvSpPr>
          <p:cNvPr id="7171" name="Text Box 5"/>
          <p:cNvSpPr txBox="1">
            <a:spLocks noChangeArrowheads="1"/>
          </p:cNvSpPr>
          <p:nvPr/>
        </p:nvSpPr>
        <p:spPr bwMode="auto">
          <a:xfrm>
            <a:off x="5943600" y="2033683"/>
            <a:ext cx="4587716" cy="2806922"/>
          </a:xfrm>
          <a:prstGeom prst="rect">
            <a:avLst/>
          </a:prstGeom>
          <a:noFill/>
          <a:ln w="9525">
            <a:noFill/>
            <a:miter lim="800000"/>
            <a:headEnd/>
            <a:tailEnd/>
          </a:ln>
        </p:spPr>
        <p:txBody>
          <a:bodyPr wrap="square" lIns="0" tIns="0" rIns="0" bIns="0">
            <a:spAutoFit/>
          </a:bodyPr>
          <a:lstStyle/>
          <a:p>
            <a:pPr>
              <a:lnSpc>
                <a:spcPct val="95000"/>
              </a:lnSpc>
              <a:buFont typeface="Arial"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When focusing on images less than 4-6 meters away, the eyes turn inward to focus on the same object rather than moving together.</a:t>
            </a:r>
            <a:endParaRPr lang="en-US" dirty="0">
              <a:latin typeface="Times New Roman" panose="02020603050405020304" pitchFamily="18" charset="0"/>
              <a:cs typeface="Times New Roman" panose="02020603050405020304" pitchFamily="18" charset="0"/>
            </a:endParaRPr>
          </a:p>
          <a:p>
            <a:pPr>
              <a:lnSpc>
                <a:spcPct val="95000"/>
              </a:lnSpc>
            </a:pPr>
            <a:endParaRPr lang="en-US" sz="2400" dirty="0">
              <a:solidFill>
                <a:srgbClr val="000000"/>
              </a:solidFill>
              <a:latin typeface="Times New Roman" panose="02020603050405020304" pitchFamily="18" charset="0"/>
              <a:cs typeface="Times New Roman" panose="02020603050405020304" pitchFamily="18" charset="0"/>
            </a:endParaRPr>
          </a:p>
          <a:p>
            <a:pPr>
              <a:lnSpc>
                <a:spcPct val="95000"/>
              </a:lnSpc>
              <a:buFont typeface="Arial"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angle the eyeballs turn towards each other is smaller when the object in focus is farther away.</a:t>
            </a:r>
          </a:p>
        </p:txBody>
      </p:sp>
      <p:pic>
        <p:nvPicPr>
          <p:cNvPr id="7172" name="Picture 6">
            <a:hlinkClick r:id="rId2"/>
          </p:cNvPr>
          <p:cNvPicPr>
            <a:picLocks noChangeAspect="1" noChangeArrowheads="1"/>
          </p:cNvPicPr>
          <p:nvPr/>
        </p:nvPicPr>
        <p:blipFill>
          <a:blip r:embed="rId3"/>
          <a:srcRect/>
          <a:stretch>
            <a:fillRect/>
          </a:stretch>
        </p:blipFill>
        <p:spPr bwMode="auto">
          <a:xfrm>
            <a:off x="1971200" y="2095977"/>
            <a:ext cx="3659028" cy="2744628"/>
          </a:xfrm>
          <a:prstGeom prst="rect">
            <a:avLst/>
          </a:prstGeom>
          <a:noFill/>
          <a:ln w="9525">
            <a:noFill/>
            <a:miter lim="800000"/>
            <a:headEnd/>
            <a:tailEnd/>
          </a:ln>
        </p:spPr>
      </p:pic>
    </p:spTree>
    <p:extLst>
      <p:ext uri="{BB962C8B-B14F-4D97-AF65-F5344CB8AC3E}">
        <p14:creationId xmlns:p14="http://schemas.microsoft.com/office/powerpoint/2010/main" val="233606085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endParaRPr lang="en-US"/>
          </a:p>
        </p:txBody>
      </p:sp>
      <p:pic>
        <p:nvPicPr>
          <p:cNvPr id="1034" name="Picture 10" descr="http://image.slidesharecdn.com/9ech06-150115110807-conversion-gate01/95/9e-ch-06-71-638.jpg?cb=14213418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34" y="1054249"/>
            <a:ext cx="11542955" cy="549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270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p:cNvPicPr>
            <a:picLocks noChangeAspect="1" noChangeArrowheads="1"/>
          </p:cNvPicPr>
          <p:nvPr/>
        </p:nvPicPr>
        <p:blipFill>
          <a:blip r:embed="rId2"/>
          <a:srcRect/>
          <a:stretch>
            <a:fillRect/>
          </a:stretch>
        </p:blipFill>
        <p:spPr bwMode="auto">
          <a:xfrm>
            <a:off x="1524001" y="990601"/>
            <a:ext cx="9179719" cy="4461987"/>
          </a:xfrm>
          <a:prstGeom prst="rect">
            <a:avLst/>
          </a:prstGeom>
          <a:noFill/>
          <a:ln w="9525">
            <a:noFill/>
            <a:miter lim="800000"/>
            <a:headEnd/>
            <a:tailEnd/>
          </a:ln>
        </p:spPr>
      </p:pic>
      <p:sp>
        <p:nvSpPr>
          <p:cNvPr id="6147" name="Text Box 5"/>
          <p:cNvSpPr txBox="1">
            <a:spLocks noChangeArrowheads="1"/>
          </p:cNvSpPr>
          <p:nvPr/>
        </p:nvSpPr>
        <p:spPr bwMode="auto">
          <a:xfrm>
            <a:off x="3064194" y="451485"/>
            <a:ext cx="6063615" cy="628634"/>
          </a:xfrm>
          <a:prstGeom prst="rect">
            <a:avLst/>
          </a:prstGeom>
          <a:noFill/>
          <a:ln w="9525">
            <a:noFill/>
            <a:miter lim="800000"/>
            <a:headEnd/>
            <a:tailEnd/>
          </a:ln>
        </p:spPr>
        <p:txBody>
          <a:bodyPr lIns="0" tIns="0" rIns="0" bIns="0">
            <a:spAutoFit/>
          </a:bodyPr>
          <a:lstStyle/>
          <a:p>
            <a:pPr>
              <a:lnSpc>
                <a:spcPct val="95000"/>
              </a:lnSpc>
            </a:pPr>
            <a:r>
              <a:rPr lang="en-US" sz="4300" dirty="0">
                <a:latin typeface="Arial" pitchFamily="34" charset="0"/>
              </a:rPr>
              <a:t>Binocular Cue: Fun Fact</a:t>
            </a:r>
          </a:p>
        </p:txBody>
      </p:sp>
      <p:sp>
        <p:nvSpPr>
          <p:cNvPr id="6148" name="Text Box 6"/>
          <p:cNvSpPr txBox="1">
            <a:spLocks noChangeArrowheads="1"/>
          </p:cNvSpPr>
          <p:nvPr/>
        </p:nvSpPr>
        <p:spPr bwMode="auto">
          <a:xfrm>
            <a:off x="2286000" y="5715001"/>
            <a:ext cx="7391400" cy="701731"/>
          </a:xfrm>
          <a:prstGeom prst="rect">
            <a:avLst/>
          </a:prstGeom>
          <a:noFill/>
          <a:ln w="9525">
            <a:noFill/>
            <a:miter lim="800000"/>
            <a:headEnd/>
            <a:tailEnd/>
          </a:ln>
        </p:spPr>
        <p:txBody>
          <a:bodyPr wrap="square" lIns="0" tIns="0" rIns="0" bIns="0">
            <a:spAutoFit/>
          </a:bodyPr>
          <a:lstStyle/>
          <a:p>
            <a:pPr>
              <a:lnSpc>
                <a:spcPct val="95000"/>
              </a:lnSpc>
            </a:pPr>
            <a:r>
              <a:rPr lang="en-US" sz="2400" dirty="0">
                <a:latin typeface="Arial" pitchFamily="34" charset="0"/>
              </a:rPr>
              <a:t>3-D movies use the idea of retinal disparity by using two close cameras and merging the image together.</a:t>
            </a:r>
          </a:p>
        </p:txBody>
      </p:sp>
      <p:pic>
        <p:nvPicPr>
          <p:cNvPr id="6149" name="Picture 7"/>
          <p:cNvPicPr>
            <a:picLocks noChangeAspect="1" noChangeArrowheads="1"/>
          </p:cNvPicPr>
          <p:nvPr/>
        </p:nvPicPr>
        <p:blipFill>
          <a:blip r:embed="rId3"/>
          <a:srcRect/>
          <a:stretch>
            <a:fillRect/>
          </a:stretch>
        </p:blipFill>
        <p:spPr bwMode="auto">
          <a:xfrm>
            <a:off x="7276149" y="2826068"/>
            <a:ext cx="1983105" cy="1740218"/>
          </a:xfrm>
          <a:prstGeom prst="rect">
            <a:avLst/>
          </a:prstGeom>
          <a:noFill/>
          <a:ln w="9525">
            <a:noFill/>
            <a:miter lim="800000"/>
            <a:headEnd/>
            <a:tailEnd/>
          </a:ln>
        </p:spPr>
      </p:pic>
    </p:spTree>
    <p:extLst>
      <p:ext uri="{BB962C8B-B14F-4D97-AF65-F5344CB8AC3E}">
        <p14:creationId xmlns:p14="http://schemas.microsoft.com/office/powerpoint/2010/main" val="33343106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p:cNvSpPr txBox="1">
            <a:spLocks noChangeArrowheads="1"/>
          </p:cNvSpPr>
          <p:nvPr/>
        </p:nvSpPr>
        <p:spPr bwMode="auto">
          <a:xfrm>
            <a:off x="4005740" y="178595"/>
            <a:ext cx="4180523" cy="526298"/>
          </a:xfrm>
          <a:prstGeom prst="rect">
            <a:avLst/>
          </a:prstGeom>
          <a:noFill/>
          <a:ln w="9525">
            <a:noFill/>
            <a:miter lim="800000"/>
            <a:headEnd/>
            <a:tailEnd/>
          </a:ln>
        </p:spPr>
        <p:txBody>
          <a:bodyPr lIns="0" tIns="0" rIns="0" bIns="0">
            <a:spAutoFit/>
          </a:bodyPr>
          <a:lstStyle/>
          <a:p>
            <a:pPr>
              <a:lnSpc>
                <a:spcPct val="95000"/>
              </a:lnSpc>
            </a:pPr>
            <a:r>
              <a:rPr lang="en-US" sz="3600" dirty="0">
                <a:solidFill>
                  <a:srgbClr val="000000"/>
                </a:solidFill>
                <a:latin typeface="Bookman Old Style" panose="02050604050505020204" pitchFamily="18" charset="0"/>
                <a:cs typeface="Times New Roman" panose="02020603050405020304" pitchFamily="18" charset="0"/>
              </a:rPr>
              <a:t>Monocular Cues</a:t>
            </a:r>
          </a:p>
        </p:txBody>
      </p:sp>
      <p:sp>
        <p:nvSpPr>
          <p:cNvPr id="8195" name="Text Box 5"/>
          <p:cNvSpPr txBox="1">
            <a:spLocks noChangeArrowheads="1"/>
          </p:cNvSpPr>
          <p:nvPr/>
        </p:nvSpPr>
        <p:spPr bwMode="auto">
          <a:xfrm>
            <a:off x="353291" y="914401"/>
            <a:ext cx="5895109" cy="3274743"/>
          </a:xfrm>
          <a:prstGeom prst="rect">
            <a:avLst/>
          </a:prstGeom>
          <a:noFill/>
          <a:ln w="9525">
            <a:noFill/>
            <a:miter lim="800000"/>
            <a:headEnd/>
            <a:tailEnd/>
          </a:ln>
        </p:spPr>
        <p:txBody>
          <a:bodyPr wrap="square" lIns="0" tIns="0" rIns="0" bIns="0">
            <a:spAutoFit/>
          </a:bodyPr>
          <a:lstStyle/>
          <a:p>
            <a:pPr>
              <a:lnSpc>
                <a:spcPct val="95000"/>
              </a:lnSpc>
            </a:pPr>
            <a:r>
              <a:rPr lang="en-US" sz="2800" dirty="0">
                <a:solidFill>
                  <a:srgbClr val="000000"/>
                </a:solidFill>
                <a:latin typeface="Bookman Old Style" panose="02050604050505020204" pitchFamily="18" charset="0"/>
                <a:cs typeface="Times New Roman" panose="02020603050405020304" pitchFamily="18" charset="0"/>
              </a:rPr>
              <a:t>Monocular cues judge the distance of an object using only one eye.</a:t>
            </a:r>
          </a:p>
          <a:p>
            <a:pPr>
              <a:lnSpc>
                <a:spcPct val="95000"/>
              </a:lnSpc>
            </a:pPr>
            <a:endParaRPr lang="en-US" sz="2800" dirty="0">
              <a:solidFill>
                <a:srgbClr val="000000"/>
              </a:solidFill>
              <a:latin typeface="Bookman Old Style" panose="02050604050505020204" pitchFamily="18" charset="0"/>
              <a:cs typeface="Times New Roman" panose="02020603050405020304" pitchFamily="18" charset="0"/>
            </a:endParaRPr>
          </a:p>
          <a:p>
            <a:pPr>
              <a:lnSpc>
                <a:spcPct val="95000"/>
              </a:lnSpc>
            </a:pPr>
            <a:r>
              <a:rPr lang="en-US" sz="2800" dirty="0">
                <a:solidFill>
                  <a:srgbClr val="000000"/>
                </a:solidFill>
                <a:latin typeface="Bookman Old Style" panose="02050604050505020204" pitchFamily="18" charset="0"/>
                <a:cs typeface="Times New Roman" panose="02020603050405020304" pitchFamily="18" charset="0"/>
              </a:rPr>
              <a:t>Also Known as Pictorial Cues</a:t>
            </a:r>
            <a:endParaRPr lang="en-US" sz="2800" dirty="0">
              <a:latin typeface="Bookman Old Style" panose="02050604050505020204" pitchFamily="18" charset="0"/>
              <a:cs typeface="Times New Roman" panose="02020603050405020304" pitchFamily="18" charset="0"/>
            </a:endParaRPr>
          </a:p>
          <a:p>
            <a:pPr>
              <a:lnSpc>
                <a:spcPct val="95000"/>
              </a:lnSpc>
            </a:pPr>
            <a:endParaRPr lang="en-US" sz="2800" dirty="0">
              <a:solidFill>
                <a:srgbClr val="000000"/>
              </a:solidFill>
              <a:latin typeface="Bookman Old Style" panose="02050604050505020204" pitchFamily="18" charset="0"/>
              <a:cs typeface="Times New Roman" panose="02020603050405020304" pitchFamily="18" charset="0"/>
            </a:endParaRPr>
          </a:p>
          <a:p>
            <a:pPr>
              <a:lnSpc>
                <a:spcPct val="95000"/>
              </a:lnSpc>
            </a:pPr>
            <a:endParaRPr lang="en-US" sz="2800" dirty="0">
              <a:solidFill>
                <a:srgbClr val="000000"/>
              </a:solidFill>
              <a:latin typeface="Bookman Old Style" panose="02050604050505020204" pitchFamily="18" charset="0"/>
            </a:endParaRPr>
          </a:p>
          <a:p>
            <a:pPr>
              <a:lnSpc>
                <a:spcPct val="95000"/>
              </a:lnSpc>
            </a:pPr>
            <a:endParaRPr lang="en-US" sz="2800" dirty="0">
              <a:solidFill>
                <a:srgbClr val="000000"/>
              </a:solidFill>
              <a:latin typeface="Bookman Old Style" panose="02050604050505020204" pitchFamily="18" charset="0"/>
            </a:endParaRPr>
          </a:p>
        </p:txBody>
      </p:sp>
      <p:pic>
        <p:nvPicPr>
          <p:cNvPr id="8196" name="Picture 6"/>
          <p:cNvPicPr>
            <a:picLocks noChangeAspect="1" noChangeArrowheads="1"/>
          </p:cNvPicPr>
          <p:nvPr/>
        </p:nvPicPr>
        <p:blipFill>
          <a:blip r:embed="rId2"/>
          <a:srcRect/>
          <a:stretch>
            <a:fillRect/>
          </a:stretch>
        </p:blipFill>
        <p:spPr bwMode="auto">
          <a:xfrm>
            <a:off x="6453188" y="957264"/>
            <a:ext cx="3313272" cy="2966085"/>
          </a:xfrm>
          <a:prstGeom prst="rect">
            <a:avLst/>
          </a:prstGeom>
          <a:noFill/>
          <a:ln w="9525">
            <a:noFill/>
            <a:miter lim="800000"/>
            <a:headEnd/>
            <a:tailEnd/>
          </a:ln>
        </p:spPr>
      </p:pic>
      <p:sp>
        <p:nvSpPr>
          <p:cNvPr id="8197" name="Text Box 7"/>
          <p:cNvSpPr txBox="1">
            <a:spLocks noChangeArrowheads="1"/>
          </p:cNvSpPr>
          <p:nvPr/>
        </p:nvSpPr>
        <p:spPr bwMode="auto">
          <a:xfrm>
            <a:off x="6035994" y="4474845"/>
            <a:ext cx="5643388" cy="2046714"/>
          </a:xfrm>
          <a:prstGeom prst="rect">
            <a:avLst/>
          </a:prstGeom>
          <a:noFill/>
          <a:ln w="9525">
            <a:noFill/>
            <a:miter lim="800000"/>
            <a:headEnd/>
            <a:tailEnd/>
          </a:ln>
        </p:spPr>
        <p:txBody>
          <a:bodyPr wrap="square" lIns="0" tIns="0" rIns="0" bIns="0">
            <a:spAutoFit/>
          </a:bodyPr>
          <a:lstStyle/>
          <a:p>
            <a:pPr>
              <a:lnSpc>
                <a:spcPct val="95000"/>
              </a:lnSpc>
            </a:pPr>
            <a:r>
              <a:rPr lang="en-US" sz="2800" dirty="0">
                <a:solidFill>
                  <a:srgbClr val="000000"/>
                </a:solidFill>
                <a:latin typeface="Bookman Old Style" panose="02050604050505020204" pitchFamily="18" charset="0"/>
                <a:cs typeface="Times New Roman" panose="02020603050405020304" pitchFamily="18" charset="0"/>
              </a:rPr>
              <a:t>These cues are often used in making 2-D images appear to be 3-D, in this case they are called </a:t>
            </a:r>
            <a:r>
              <a:rPr lang="en-US" sz="2800" b="1" i="1" dirty="0">
                <a:solidFill>
                  <a:srgbClr val="000000"/>
                </a:solidFill>
                <a:latin typeface="Bookman Old Style" panose="02050604050505020204" pitchFamily="18" charset="0"/>
                <a:cs typeface="Times New Roman" panose="02020603050405020304" pitchFamily="18" charset="0"/>
              </a:rPr>
              <a:t>pictorial depth cues</a:t>
            </a:r>
            <a:r>
              <a:rPr lang="en-US" sz="2800" dirty="0">
                <a:solidFill>
                  <a:srgbClr val="000000"/>
                </a:solidFill>
                <a:latin typeface="Bookman Old Style" panose="02050604050505020204" pitchFamily="18" charset="0"/>
                <a:cs typeface="Times New Roman" panose="02020603050405020304" pitchFamily="18" charset="0"/>
              </a:rPr>
              <a:t>.</a:t>
            </a:r>
            <a:endParaRPr lang="en-US" sz="2800" dirty="0">
              <a:latin typeface="Bookman Old Style" panose="02050604050505020204" pitchFamily="18" charset="0"/>
              <a:cs typeface="Times New Roman" panose="02020603050405020304" pitchFamily="18" charset="0"/>
            </a:endParaRPr>
          </a:p>
          <a:p>
            <a:pPr>
              <a:lnSpc>
                <a:spcPct val="95000"/>
              </a:lnSpc>
            </a:pPr>
            <a:endParaRPr lang="en-US" sz="2800" dirty="0">
              <a:solidFill>
                <a:srgbClr val="000000"/>
              </a:solidFill>
              <a:latin typeface="Bookman Old Style" panose="02050604050505020204" pitchFamily="18" charset="0"/>
              <a:cs typeface="Times New Roman" panose="02020603050405020304" pitchFamily="18" charset="0"/>
            </a:endParaRPr>
          </a:p>
        </p:txBody>
      </p:sp>
      <p:pic>
        <p:nvPicPr>
          <p:cNvPr id="8198" name="Picture 8"/>
          <p:cNvPicPr>
            <a:picLocks noChangeAspect="1" noChangeArrowheads="1"/>
          </p:cNvPicPr>
          <p:nvPr/>
        </p:nvPicPr>
        <p:blipFill>
          <a:blip r:embed="rId3"/>
          <a:srcRect/>
          <a:stretch>
            <a:fillRect/>
          </a:stretch>
        </p:blipFill>
        <p:spPr bwMode="auto">
          <a:xfrm>
            <a:off x="1789748" y="3926206"/>
            <a:ext cx="4080510" cy="2577465"/>
          </a:xfrm>
          <a:prstGeom prst="rect">
            <a:avLst/>
          </a:prstGeom>
          <a:noFill/>
          <a:ln w="9525">
            <a:noFill/>
            <a:miter lim="800000"/>
            <a:headEnd/>
            <a:tailEnd/>
          </a:ln>
        </p:spPr>
      </p:pic>
    </p:spTree>
    <p:extLst>
      <p:ext uri="{BB962C8B-B14F-4D97-AF65-F5344CB8AC3E}">
        <p14:creationId xmlns:p14="http://schemas.microsoft.com/office/powerpoint/2010/main" val="396752592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1554005" y="541497"/>
            <a:ext cx="9035415" cy="526298"/>
          </a:xfrm>
          <a:prstGeom prst="rect">
            <a:avLst/>
          </a:prstGeom>
          <a:noFill/>
          <a:ln w="9525">
            <a:noFill/>
            <a:miter lim="800000"/>
            <a:headEnd/>
            <a:tailEnd/>
          </a:ln>
        </p:spPr>
        <p:txBody>
          <a:bodyPr lIns="0" tIns="0" rIns="0" bIns="0">
            <a:spAutoFit/>
          </a:bodyPr>
          <a:lstStyle/>
          <a:p>
            <a:pPr algn="ctr">
              <a:lnSpc>
                <a:spcPct val="95000"/>
              </a:lnSpc>
            </a:pPr>
            <a:r>
              <a:rPr lang="en-US" sz="3600" dirty="0">
                <a:solidFill>
                  <a:srgbClr val="741B47"/>
                </a:solidFill>
                <a:latin typeface="Bookman Old Style" panose="02050604050505020204" pitchFamily="18" charset="0"/>
                <a:cs typeface="Times New Roman" panose="02020603050405020304" pitchFamily="18" charset="0"/>
              </a:rPr>
              <a:t>Monocular Cues: Linear Perspective</a:t>
            </a:r>
          </a:p>
        </p:txBody>
      </p:sp>
      <p:pic>
        <p:nvPicPr>
          <p:cNvPr id="9219" name="Picture 5"/>
          <p:cNvPicPr>
            <a:picLocks noChangeAspect="1" noChangeArrowheads="1"/>
          </p:cNvPicPr>
          <p:nvPr/>
        </p:nvPicPr>
        <p:blipFill>
          <a:blip r:embed="rId2"/>
          <a:srcRect/>
          <a:stretch>
            <a:fillRect/>
          </a:stretch>
        </p:blipFill>
        <p:spPr bwMode="auto">
          <a:xfrm>
            <a:off x="2062640" y="3467578"/>
            <a:ext cx="4104798" cy="2683193"/>
          </a:xfrm>
          <a:prstGeom prst="rect">
            <a:avLst/>
          </a:prstGeom>
          <a:noFill/>
          <a:ln w="9525">
            <a:noFill/>
            <a:miter lim="800000"/>
            <a:headEnd/>
            <a:tailEnd/>
          </a:ln>
        </p:spPr>
      </p:pic>
      <p:pic>
        <p:nvPicPr>
          <p:cNvPr id="9220" name="Picture 6"/>
          <p:cNvPicPr>
            <a:picLocks noChangeAspect="1" noChangeArrowheads="1"/>
          </p:cNvPicPr>
          <p:nvPr/>
        </p:nvPicPr>
        <p:blipFill>
          <a:blip r:embed="rId3"/>
          <a:srcRect/>
          <a:stretch>
            <a:fillRect/>
          </a:stretch>
        </p:blipFill>
        <p:spPr bwMode="auto">
          <a:xfrm>
            <a:off x="6543199" y="2736057"/>
            <a:ext cx="3616166" cy="2711768"/>
          </a:xfrm>
          <a:prstGeom prst="rect">
            <a:avLst/>
          </a:prstGeom>
          <a:noFill/>
          <a:ln w="9525">
            <a:noFill/>
            <a:miter lim="800000"/>
            <a:headEnd/>
            <a:tailEnd/>
          </a:ln>
        </p:spPr>
      </p:pic>
      <p:sp>
        <p:nvSpPr>
          <p:cNvPr id="9221" name="Text Box 7"/>
          <p:cNvSpPr txBox="1">
            <a:spLocks noChangeArrowheads="1"/>
          </p:cNvSpPr>
          <p:nvPr/>
        </p:nvSpPr>
        <p:spPr bwMode="auto">
          <a:xfrm>
            <a:off x="1236519" y="1821657"/>
            <a:ext cx="5105228" cy="1228028"/>
          </a:xfrm>
          <a:prstGeom prst="rect">
            <a:avLst/>
          </a:prstGeom>
          <a:noFill/>
          <a:ln w="9525">
            <a:noFill/>
            <a:miter lim="800000"/>
            <a:headEnd/>
            <a:tailEnd/>
          </a:ln>
        </p:spPr>
        <p:txBody>
          <a:bodyPr wrap="square" lIns="0" tIns="0" rIns="0" bIns="0">
            <a:spAutoFit/>
          </a:bodyPr>
          <a:lstStyle/>
          <a:p>
            <a:pPr>
              <a:lnSpc>
                <a:spcPct val="95000"/>
              </a:lnSpc>
            </a:pPr>
            <a:r>
              <a:rPr lang="en-US" sz="2800" dirty="0">
                <a:solidFill>
                  <a:srgbClr val="741B47"/>
                </a:solidFill>
                <a:latin typeface="Bookman Old Style" panose="02050604050505020204" pitchFamily="18" charset="0"/>
                <a:cs typeface="Times New Roman" panose="02020603050405020304" pitchFamily="18" charset="0"/>
              </a:rPr>
              <a:t>As parallel lines extend into the distance, they appear to meet together.</a:t>
            </a:r>
          </a:p>
        </p:txBody>
      </p:sp>
    </p:spTree>
    <p:extLst>
      <p:ext uri="{BB962C8B-B14F-4D97-AF65-F5344CB8AC3E}">
        <p14:creationId xmlns:p14="http://schemas.microsoft.com/office/powerpoint/2010/main" val="206699785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2376966" y="267177"/>
            <a:ext cx="7585233" cy="584775"/>
          </a:xfrm>
          <a:prstGeom prst="rect">
            <a:avLst/>
          </a:prstGeom>
          <a:noFill/>
          <a:ln w="9525">
            <a:noFill/>
            <a:miter lim="800000"/>
            <a:headEnd/>
            <a:tailEnd/>
          </a:ln>
        </p:spPr>
        <p:txBody>
          <a:bodyPr lIns="0" tIns="0" rIns="0" bIns="0">
            <a:spAutoFit/>
          </a:bodyPr>
          <a:lstStyle/>
          <a:p>
            <a:pPr>
              <a:lnSpc>
                <a:spcPct val="95000"/>
              </a:lnSpc>
            </a:pPr>
            <a:r>
              <a:rPr lang="en-US" sz="4000" dirty="0">
                <a:latin typeface="Bookman Old Style" panose="02050604050505020204" pitchFamily="18" charset="0"/>
              </a:rPr>
              <a:t>Monocular Cues: Relative Size</a:t>
            </a:r>
          </a:p>
        </p:txBody>
      </p:sp>
      <p:pic>
        <p:nvPicPr>
          <p:cNvPr id="10243" name="Picture 5"/>
          <p:cNvPicPr>
            <a:picLocks noChangeAspect="1" noChangeArrowheads="1"/>
          </p:cNvPicPr>
          <p:nvPr/>
        </p:nvPicPr>
        <p:blipFill>
          <a:blip r:embed="rId2" cstate="print"/>
          <a:srcRect/>
          <a:stretch>
            <a:fillRect/>
          </a:stretch>
        </p:blipFill>
        <p:spPr bwMode="auto">
          <a:xfrm>
            <a:off x="6268880" y="2004537"/>
            <a:ext cx="4040505" cy="3113246"/>
          </a:xfrm>
          <a:prstGeom prst="rect">
            <a:avLst/>
          </a:prstGeom>
          <a:noFill/>
          <a:ln w="9525">
            <a:noFill/>
            <a:miter lim="800000"/>
            <a:headEnd/>
            <a:tailEnd/>
          </a:ln>
        </p:spPr>
      </p:pic>
      <p:sp>
        <p:nvSpPr>
          <p:cNvPr id="10244" name="Text Box 6"/>
          <p:cNvSpPr txBox="1">
            <a:spLocks noChangeArrowheads="1"/>
          </p:cNvSpPr>
          <p:nvPr/>
        </p:nvSpPr>
        <p:spPr bwMode="auto">
          <a:xfrm>
            <a:off x="457200" y="2057400"/>
            <a:ext cx="5867400" cy="2339102"/>
          </a:xfrm>
          <a:prstGeom prst="rect">
            <a:avLst/>
          </a:prstGeom>
          <a:noFill/>
          <a:ln w="9525">
            <a:noFill/>
            <a:miter lim="800000"/>
            <a:headEnd/>
            <a:tailEnd/>
          </a:ln>
        </p:spPr>
        <p:txBody>
          <a:bodyPr wrap="square" lIns="0" tIns="0" rIns="0" bIns="0">
            <a:spAutoFit/>
          </a:bodyPr>
          <a:lstStyle/>
          <a:p>
            <a:pPr>
              <a:lnSpc>
                <a:spcPct val="95000"/>
              </a:lnSpc>
            </a:pPr>
            <a:r>
              <a:rPr lang="en-US" sz="3200" dirty="0">
                <a:latin typeface="Bookman Old Style" panose="02050604050505020204" pitchFamily="18" charset="0"/>
              </a:rPr>
              <a:t>When viewing two congruent objects, the farther away object will appear smaller even though the objects are still the same size.</a:t>
            </a:r>
          </a:p>
        </p:txBody>
      </p:sp>
    </p:spTree>
    <p:extLst>
      <p:ext uri="{BB962C8B-B14F-4D97-AF65-F5344CB8AC3E}">
        <p14:creationId xmlns:p14="http://schemas.microsoft.com/office/powerpoint/2010/main" val="141196777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1600200" y="333680"/>
            <a:ext cx="8460582" cy="1052596"/>
          </a:xfrm>
          <a:prstGeom prst="rect">
            <a:avLst/>
          </a:prstGeom>
          <a:noFill/>
          <a:ln w="9525">
            <a:noFill/>
            <a:miter lim="800000"/>
            <a:headEnd/>
            <a:tailEnd/>
          </a:ln>
        </p:spPr>
        <p:txBody>
          <a:bodyPr wrap="square" lIns="0" tIns="0" rIns="0" bIns="0">
            <a:spAutoFit/>
          </a:bodyPr>
          <a:lstStyle/>
          <a:p>
            <a:pPr algn="ctr">
              <a:lnSpc>
                <a:spcPct val="95000"/>
              </a:lnSpc>
            </a:pPr>
            <a:r>
              <a:rPr lang="en-US" sz="3600" dirty="0">
                <a:solidFill>
                  <a:srgbClr val="000000"/>
                </a:solidFill>
                <a:latin typeface="Bookman Old Style" panose="02050604050505020204" pitchFamily="18" charset="0"/>
                <a:cs typeface="Times New Roman" panose="02020603050405020304" pitchFamily="18" charset="0"/>
              </a:rPr>
              <a:t>Monocular Cues: Height in the Picture Plane</a:t>
            </a:r>
          </a:p>
        </p:txBody>
      </p:sp>
      <p:pic>
        <p:nvPicPr>
          <p:cNvPr id="11267" name="Picture 5"/>
          <p:cNvPicPr>
            <a:picLocks noChangeAspect="1" noChangeArrowheads="1"/>
          </p:cNvPicPr>
          <p:nvPr/>
        </p:nvPicPr>
        <p:blipFill>
          <a:blip r:embed="rId2"/>
          <a:srcRect/>
          <a:stretch>
            <a:fillRect/>
          </a:stretch>
        </p:blipFill>
        <p:spPr bwMode="auto">
          <a:xfrm>
            <a:off x="4165760" y="1730218"/>
            <a:ext cx="4093368" cy="3027521"/>
          </a:xfrm>
          <a:prstGeom prst="rect">
            <a:avLst/>
          </a:prstGeom>
          <a:noFill/>
          <a:ln w="9525">
            <a:noFill/>
            <a:miter lim="800000"/>
            <a:headEnd/>
            <a:tailEnd/>
          </a:ln>
        </p:spPr>
      </p:pic>
      <p:sp>
        <p:nvSpPr>
          <p:cNvPr id="11268" name="Text Box 6"/>
          <p:cNvSpPr txBox="1">
            <a:spLocks noChangeArrowheads="1"/>
          </p:cNvSpPr>
          <p:nvPr/>
        </p:nvSpPr>
        <p:spPr bwMode="auto">
          <a:xfrm>
            <a:off x="2285524" y="5113498"/>
            <a:ext cx="7775258" cy="818686"/>
          </a:xfrm>
          <a:prstGeom prst="rect">
            <a:avLst/>
          </a:prstGeom>
          <a:noFill/>
          <a:ln w="9525">
            <a:noFill/>
            <a:miter lim="800000"/>
            <a:headEnd/>
            <a:tailEnd/>
          </a:ln>
        </p:spPr>
        <p:txBody>
          <a:bodyPr lIns="0" tIns="0" rIns="0" bIns="0">
            <a:spAutoFit/>
          </a:bodyPr>
          <a:lstStyle/>
          <a:p>
            <a:pPr algn="ctr">
              <a:lnSpc>
                <a:spcPct val="95000"/>
              </a:lnSpc>
            </a:pPr>
            <a:r>
              <a:rPr lang="en-US" sz="2800" dirty="0">
                <a:solidFill>
                  <a:srgbClr val="000000"/>
                </a:solidFill>
                <a:latin typeface="Bookman Old Style" panose="02050604050505020204" pitchFamily="18" charset="0"/>
                <a:cs typeface="Times New Roman" panose="02020603050405020304" pitchFamily="18" charset="0"/>
              </a:rPr>
              <a:t>Objects that are farther away appear higher up in an image, closer to the horizon line.</a:t>
            </a:r>
          </a:p>
        </p:txBody>
      </p:sp>
    </p:spTree>
    <p:extLst>
      <p:ext uri="{BB962C8B-B14F-4D97-AF65-F5344CB8AC3E}">
        <p14:creationId xmlns:p14="http://schemas.microsoft.com/office/powerpoint/2010/main" val="100823438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p:cNvSpPr txBox="1">
            <a:spLocks noChangeArrowheads="1"/>
          </p:cNvSpPr>
          <p:nvPr/>
        </p:nvSpPr>
        <p:spPr bwMode="auto">
          <a:xfrm>
            <a:off x="2376964" y="381000"/>
            <a:ext cx="7440930" cy="467820"/>
          </a:xfrm>
          <a:prstGeom prst="rect">
            <a:avLst/>
          </a:prstGeom>
          <a:noFill/>
          <a:ln w="9525">
            <a:noFill/>
            <a:miter lim="800000"/>
            <a:headEnd/>
            <a:tailEnd/>
          </a:ln>
        </p:spPr>
        <p:txBody>
          <a:bodyPr lIns="0" tIns="0" rIns="0" bIns="0">
            <a:spAutoFit/>
          </a:bodyPr>
          <a:lstStyle/>
          <a:p>
            <a:pPr algn="ctr">
              <a:lnSpc>
                <a:spcPct val="95000"/>
              </a:lnSpc>
            </a:pPr>
            <a:r>
              <a:rPr lang="en-US" sz="3200" dirty="0">
                <a:solidFill>
                  <a:srgbClr val="000000"/>
                </a:solidFill>
                <a:latin typeface="Times New Roman" panose="02020603050405020304" pitchFamily="18" charset="0"/>
                <a:cs typeface="Times New Roman" panose="02020603050405020304" pitchFamily="18" charset="0"/>
              </a:rPr>
              <a:t>Monocular Cues: Lights and Shadows</a:t>
            </a:r>
          </a:p>
        </p:txBody>
      </p:sp>
      <p:sp>
        <p:nvSpPr>
          <p:cNvPr id="12291" name="Text Box 5"/>
          <p:cNvSpPr txBox="1">
            <a:spLocks noChangeArrowheads="1"/>
          </p:cNvSpPr>
          <p:nvPr/>
        </p:nvSpPr>
        <p:spPr bwMode="auto">
          <a:xfrm>
            <a:off x="789709" y="4473418"/>
            <a:ext cx="5567753" cy="2046714"/>
          </a:xfrm>
          <a:prstGeom prst="rect">
            <a:avLst/>
          </a:prstGeom>
          <a:noFill/>
          <a:ln w="9525">
            <a:noFill/>
            <a:miter lim="800000"/>
            <a:headEnd/>
            <a:tailEnd/>
          </a:ln>
        </p:spPr>
        <p:txBody>
          <a:bodyPr wrap="square" lIns="0" tIns="0" rIns="0" bIns="0">
            <a:spAutoFit/>
          </a:bodyPr>
          <a:lstStyle/>
          <a:p>
            <a:pPr>
              <a:lnSpc>
                <a:spcPct val="95000"/>
              </a:lnSpc>
            </a:pPr>
            <a:r>
              <a:rPr lang="en-US" sz="2800" dirty="0">
                <a:solidFill>
                  <a:srgbClr val="000000"/>
                </a:solidFill>
                <a:latin typeface="Bookman Old Style" panose="02050604050505020204" pitchFamily="18" charset="0"/>
                <a:cs typeface="Times New Roman" panose="02020603050405020304" pitchFamily="18" charset="0"/>
              </a:rPr>
              <a:t>2-Dimensional images can appear 3-D when shaded with the appropriate patterns of light and shadow found in "real objects."</a:t>
            </a:r>
          </a:p>
        </p:txBody>
      </p:sp>
      <p:pic>
        <p:nvPicPr>
          <p:cNvPr id="12292" name="Picture 6"/>
          <p:cNvPicPr>
            <a:picLocks noChangeAspect="1" noChangeArrowheads="1"/>
          </p:cNvPicPr>
          <p:nvPr/>
        </p:nvPicPr>
        <p:blipFill>
          <a:blip r:embed="rId2"/>
          <a:srcRect/>
          <a:stretch>
            <a:fillRect/>
          </a:stretch>
        </p:blipFill>
        <p:spPr bwMode="auto">
          <a:xfrm>
            <a:off x="2794160" y="1638777"/>
            <a:ext cx="3263265" cy="2686050"/>
          </a:xfrm>
          <a:prstGeom prst="rect">
            <a:avLst/>
          </a:prstGeom>
          <a:noFill/>
          <a:ln w="9525">
            <a:noFill/>
            <a:miter lim="800000"/>
            <a:headEnd/>
            <a:tailEnd/>
          </a:ln>
        </p:spPr>
      </p:pic>
      <p:pic>
        <p:nvPicPr>
          <p:cNvPr id="12293" name="Picture 7"/>
          <p:cNvPicPr>
            <a:picLocks noChangeAspect="1" noChangeArrowheads="1"/>
          </p:cNvPicPr>
          <p:nvPr/>
        </p:nvPicPr>
        <p:blipFill>
          <a:blip r:embed="rId3"/>
          <a:srcRect/>
          <a:stretch>
            <a:fillRect/>
          </a:stretch>
        </p:blipFill>
        <p:spPr bwMode="auto">
          <a:xfrm>
            <a:off x="6634640" y="1913097"/>
            <a:ext cx="2943225" cy="4221956"/>
          </a:xfrm>
          <a:prstGeom prst="rect">
            <a:avLst/>
          </a:prstGeom>
          <a:noFill/>
          <a:ln w="9525">
            <a:noFill/>
            <a:miter lim="800000"/>
            <a:headEnd/>
            <a:tailEnd/>
          </a:ln>
        </p:spPr>
      </p:pic>
    </p:spTree>
    <p:extLst>
      <p:ext uri="{BB962C8B-B14F-4D97-AF65-F5344CB8AC3E}">
        <p14:creationId xmlns:p14="http://schemas.microsoft.com/office/powerpoint/2010/main" val="93419036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p:cNvPicPr>
            <a:picLocks noChangeAspect="1" noChangeArrowheads="1"/>
          </p:cNvPicPr>
          <p:nvPr/>
        </p:nvPicPr>
        <p:blipFill>
          <a:blip r:embed="rId2"/>
          <a:srcRect/>
          <a:stretch>
            <a:fillRect/>
          </a:stretch>
        </p:blipFill>
        <p:spPr bwMode="auto">
          <a:xfrm>
            <a:off x="2245520" y="1547338"/>
            <a:ext cx="2984658" cy="3964781"/>
          </a:xfrm>
          <a:prstGeom prst="rect">
            <a:avLst/>
          </a:prstGeom>
          <a:noFill/>
          <a:ln w="9525">
            <a:noFill/>
            <a:miter lim="800000"/>
            <a:headEnd/>
            <a:tailEnd/>
          </a:ln>
        </p:spPr>
      </p:pic>
      <p:sp>
        <p:nvSpPr>
          <p:cNvPr id="13315" name="Text Box 5"/>
          <p:cNvSpPr txBox="1">
            <a:spLocks noChangeArrowheads="1"/>
          </p:cNvSpPr>
          <p:nvPr/>
        </p:nvSpPr>
        <p:spPr bwMode="auto">
          <a:xfrm>
            <a:off x="2875599" y="280035"/>
            <a:ext cx="6440805" cy="584775"/>
          </a:xfrm>
          <a:prstGeom prst="rect">
            <a:avLst/>
          </a:prstGeom>
          <a:noFill/>
          <a:ln w="9525">
            <a:noFill/>
            <a:miter lim="800000"/>
            <a:headEnd/>
            <a:tailEnd/>
          </a:ln>
        </p:spPr>
        <p:txBody>
          <a:bodyPr lIns="0" tIns="0" rIns="0" bIns="0">
            <a:spAutoFit/>
          </a:bodyPr>
          <a:lstStyle/>
          <a:p>
            <a:pPr>
              <a:lnSpc>
                <a:spcPct val="95000"/>
              </a:lnSpc>
            </a:pPr>
            <a:r>
              <a:rPr lang="en-US" sz="4000" dirty="0">
                <a:solidFill>
                  <a:srgbClr val="000000"/>
                </a:solidFill>
                <a:latin typeface="Bookman Old Style" panose="02050604050505020204" pitchFamily="18" charset="0"/>
                <a:cs typeface="Times New Roman" panose="02020603050405020304" pitchFamily="18" charset="0"/>
              </a:rPr>
              <a:t>Monocular Cues: Overlap</a:t>
            </a:r>
          </a:p>
        </p:txBody>
      </p:sp>
      <p:sp>
        <p:nvSpPr>
          <p:cNvPr id="13316" name="Text Box 6"/>
          <p:cNvSpPr txBox="1">
            <a:spLocks noChangeArrowheads="1"/>
          </p:cNvSpPr>
          <p:nvPr/>
        </p:nvSpPr>
        <p:spPr bwMode="auto">
          <a:xfrm>
            <a:off x="5945983" y="1350171"/>
            <a:ext cx="5504799" cy="1637371"/>
          </a:xfrm>
          <a:prstGeom prst="rect">
            <a:avLst/>
          </a:prstGeom>
          <a:noFill/>
          <a:ln w="9525">
            <a:noFill/>
            <a:miter lim="800000"/>
            <a:headEnd/>
            <a:tailEnd/>
          </a:ln>
        </p:spPr>
        <p:txBody>
          <a:bodyPr wrap="square" lIns="0" tIns="0" rIns="0" bIns="0">
            <a:spAutoFit/>
          </a:bodyPr>
          <a:lstStyle/>
          <a:p>
            <a:pPr>
              <a:lnSpc>
                <a:spcPct val="95000"/>
              </a:lnSpc>
            </a:pPr>
            <a:r>
              <a:rPr lang="en-US" sz="2800" dirty="0">
                <a:solidFill>
                  <a:srgbClr val="000000"/>
                </a:solidFill>
                <a:latin typeface="Bookman Old Style" panose="02050604050505020204" pitchFamily="18" charset="0"/>
                <a:cs typeface="Times New Roman" panose="02020603050405020304" pitchFamily="18" charset="0"/>
              </a:rPr>
              <a:t>When multiple objects are in the same visual field, the closest object appears in front of those farther away.</a:t>
            </a:r>
          </a:p>
        </p:txBody>
      </p:sp>
      <p:pic>
        <p:nvPicPr>
          <p:cNvPr id="13317" name="Picture 7"/>
          <p:cNvPicPr>
            <a:picLocks noChangeAspect="1" noChangeArrowheads="1"/>
          </p:cNvPicPr>
          <p:nvPr/>
        </p:nvPicPr>
        <p:blipFill>
          <a:blip r:embed="rId3"/>
          <a:srcRect/>
          <a:stretch>
            <a:fillRect/>
          </a:stretch>
        </p:blipFill>
        <p:spPr bwMode="auto">
          <a:xfrm>
            <a:off x="5630228" y="3283269"/>
            <a:ext cx="4239102" cy="3178969"/>
          </a:xfrm>
          <a:prstGeom prst="rect">
            <a:avLst/>
          </a:prstGeom>
          <a:noFill/>
          <a:ln w="9525">
            <a:noFill/>
            <a:miter lim="800000"/>
            <a:headEnd/>
            <a:tailEnd/>
          </a:ln>
        </p:spPr>
      </p:pic>
    </p:spTree>
    <p:extLst>
      <p:ext uri="{BB962C8B-B14F-4D97-AF65-F5344CB8AC3E}">
        <p14:creationId xmlns:p14="http://schemas.microsoft.com/office/powerpoint/2010/main" val="378157773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5" name="Rectangle 3"/>
          <p:cNvSpPr>
            <a:spLocks noGrp="1" noChangeArrowheads="1"/>
          </p:cNvSpPr>
          <p:nvPr>
            <p:ph type="subTitle" idx="1"/>
          </p:nvPr>
        </p:nvSpPr>
        <p:spPr>
          <a:xfrm>
            <a:off x="737755" y="1142999"/>
            <a:ext cx="11191009" cy="5403273"/>
          </a:xfrm>
        </p:spPr>
        <p:txBody>
          <a:bodyPr>
            <a:normAutofit/>
          </a:bodyPr>
          <a:lstStyle/>
          <a:p>
            <a:pPr algn="l">
              <a:buFontTx/>
              <a:buChar char="•"/>
            </a:pPr>
            <a:endParaRPr lang="en-US" sz="2800" dirty="0">
              <a:latin typeface="Times New Roman" pitchFamily="18" charset="0"/>
              <a:cs typeface="Times New Roman" pitchFamily="18" charset="0"/>
            </a:endParaRPr>
          </a:p>
          <a:p>
            <a:pPr marL="457200" indent="-457200" algn="l">
              <a:buSzPct val="85000"/>
              <a:buFont typeface="Wingdings" panose="05000000000000000000" pitchFamily="2" charset="2"/>
              <a:buChar char="v"/>
            </a:pPr>
            <a:r>
              <a:rPr lang="en-US" sz="3200" dirty="0">
                <a:latin typeface="Times New Roman" pitchFamily="18" charset="0"/>
                <a:cs typeface="Times New Roman" pitchFamily="18" charset="0"/>
              </a:rPr>
              <a:t>From Physical to mental</a:t>
            </a:r>
          </a:p>
          <a:p>
            <a:pPr algn="l">
              <a:buSzPct val="85000"/>
            </a:pPr>
            <a:endParaRPr lang="en-US" sz="3200" dirty="0">
              <a:latin typeface="Times New Roman" pitchFamily="18" charset="0"/>
              <a:cs typeface="Times New Roman" pitchFamily="18" charset="0"/>
            </a:endParaRPr>
          </a:p>
          <a:p>
            <a:pPr marL="457200" indent="-457200" algn="l">
              <a:buSzPct val="85000"/>
              <a:buFont typeface="Wingdings" panose="05000000000000000000" pitchFamily="2" charset="2"/>
              <a:buChar char="v"/>
            </a:pPr>
            <a:r>
              <a:rPr lang="en-US" sz="3200" dirty="0">
                <a:latin typeface="Times New Roman" pitchFamily="18" charset="0"/>
                <a:cs typeface="Times New Roman" pitchFamily="18" charset="0"/>
              </a:rPr>
              <a:t>Perception: </a:t>
            </a:r>
          </a:p>
          <a:p>
            <a:pPr marL="914400" lvl="1" indent="-457200" algn="l">
              <a:buSzPct val="85000"/>
              <a:buFont typeface="Wingdings" panose="05000000000000000000" pitchFamily="2" charset="2"/>
              <a:buChar char="v"/>
            </a:pPr>
            <a:r>
              <a:rPr lang="en-US" sz="3000" dirty="0">
                <a:latin typeface="Times New Roman" pitchFamily="18" charset="0"/>
                <a:cs typeface="Times New Roman" pitchFamily="18" charset="0"/>
              </a:rPr>
              <a:t>Incoming sensory information is insufficient to explain perception</a:t>
            </a:r>
          </a:p>
          <a:p>
            <a:pPr marL="914400" lvl="1" indent="-457200" algn="l">
              <a:buSzPct val="85000"/>
              <a:buFont typeface="Wingdings" panose="05000000000000000000" pitchFamily="2" charset="2"/>
              <a:buChar char="v"/>
            </a:pPr>
            <a:r>
              <a:rPr lang="en-US" sz="3000" dirty="0">
                <a:latin typeface="Times New Roman" pitchFamily="18" charset="0"/>
                <a:cs typeface="Times New Roman" pitchFamily="18" charset="0"/>
              </a:rPr>
              <a:t>Considerations of context and of the perceiver's expectations and prior learning must also be made</a:t>
            </a:r>
          </a:p>
        </p:txBody>
      </p:sp>
      <p:sp>
        <p:nvSpPr>
          <p:cNvPr id="2" name="TextBox 1"/>
          <p:cNvSpPr txBox="1"/>
          <p:nvPr/>
        </p:nvSpPr>
        <p:spPr>
          <a:xfrm>
            <a:off x="4231758" y="609601"/>
            <a:ext cx="3218524" cy="707886"/>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Perception</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0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29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299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29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2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bldLvl="4"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1871518" y="402882"/>
            <a:ext cx="9200196" cy="584775"/>
          </a:xfrm>
          <a:prstGeom prst="rect">
            <a:avLst/>
          </a:prstGeom>
          <a:noFill/>
          <a:ln w="9525">
            <a:noFill/>
            <a:miter lim="800000"/>
            <a:headEnd/>
            <a:tailEnd/>
          </a:ln>
        </p:spPr>
        <p:txBody>
          <a:bodyPr wrap="square" lIns="0" tIns="0" rIns="0" bIns="0">
            <a:spAutoFit/>
          </a:bodyPr>
          <a:lstStyle/>
          <a:p>
            <a:pPr algn="ctr">
              <a:lnSpc>
                <a:spcPct val="95000"/>
              </a:lnSpc>
            </a:pPr>
            <a:r>
              <a:rPr lang="en-US" sz="4000" dirty="0">
                <a:solidFill>
                  <a:srgbClr val="000000"/>
                </a:solidFill>
                <a:latin typeface="Bookman Old Style" panose="02050604050505020204" pitchFamily="18" charset="0"/>
                <a:cs typeface="Times New Roman" panose="02020603050405020304" pitchFamily="18" charset="0"/>
              </a:rPr>
              <a:t>Monocular Cues: Texture Gradient</a:t>
            </a:r>
          </a:p>
        </p:txBody>
      </p:sp>
      <p:sp>
        <p:nvSpPr>
          <p:cNvPr id="14339" name="Text Box 5"/>
          <p:cNvSpPr txBox="1">
            <a:spLocks noChangeArrowheads="1"/>
          </p:cNvSpPr>
          <p:nvPr/>
        </p:nvSpPr>
        <p:spPr bwMode="auto">
          <a:xfrm>
            <a:off x="847059" y="1529659"/>
            <a:ext cx="10224655" cy="818686"/>
          </a:xfrm>
          <a:prstGeom prst="rect">
            <a:avLst/>
          </a:prstGeom>
          <a:noFill/>
          <a:ln w="9525">
            <a:noFill/>
            <a:miter lim="800000"/>
            <a:headEnd/>
            <a:tailEnd/>
          </a:ln>
        </p:spPr>
        <p:txBody>
          <a:bodyPr wrap="square" lIns="0" tIns="0" rIns="0" bIns="0">
            <a:spAutoFit/>
          </a:bodyPr>
          <a:lstStyle/>
          <a:p>
            <a:pPr>
              <a:lnSpc>
                <a:spcPct val="95000"/>
              </a:lnSpc>
            </a:pPr>
            <a:r>
              <a:rPr lang="en-US" sz="2800" dirty="0">
                <a:latin typeface="Bookman Old Style" panose="02050604050505020204" pitchFamily="18" charset="0"/>
                <a:cs typeface="Times New Roman" panose="02020603050405020304" pitchFamily="18" charset="0"/>
              </a:rPr>
              <a:t>The texture in an image appear less detailed as objects become more distant.</a:t>
            </a:r>
          </a:p>
        </p:txBody>
      </p:sp>
      <p:sp>
        <p:nvSpPr>
          <p:cNvPr id="20482" name="AutoShape 2" descr="http://psych.hanover.edu/krantz/art/paris_sm.gif"/>
          <p:cNvSpPr>
            <a:spLocks noChangeAspect="1" noChangeArrowheads="1"/>
          </p:cNvSpPr>
          <p:nvPr/>
        </p:nvSpPr>
        <p:spPr bwMode="auto">
          <a:xfrm>
            <a:off x="1679575" y="-860425"/>
            <a:ext cx="2381250" cy="18002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484" name="AutoShape 4" descr="http://psych.hanover.edu/krantz/art/paris_sm.gif"/>
          <p:cNvSpPr>
            <a:spLocks noChangeAspect="1" noChangeArrowheads="1"/>
          </p:cNvSpPr>
          <p:nvPr/>
        </p:nvSpPr>
        <p:spPr bwMode="auto">
          <a:xfrm>
            <a:off x="1679575" y="-860425"/>
            <a:ext cx="2381250" cy="18002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486" name="AutoShape 6" descr="pebbled beach and a rough sea."/>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488" name="AutoShape 8" descr="pebbled beach and a rough sea."/>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489" name="Picture 9" descr="D:\054.JPG"/>
          <p:cNvPicPr>
            <a:picLocks noChangeAspect="1" noChangeArrowheads="1"/>
          </p:cNvPicPr>
          <p:nvPr/>
        </p:nvPicPr>
        <p:blipFill>
          <a:blip r:embed="rId2" cstate="print"/>
          <a:srcRect/>
          <a:stretch>
            <a:fillRect/>
          </a:stretch>
        </p:blipFill>
        <p:spPr bwMode="auto">
          <a:xfrm>
            <a:off x="1984375" y="2348345"/>
            <a:ext cx="8169275" cy="4433888"/>
          </a:xfrm>
          <a:prstGeom prst="rect">
            <a:avLst/>
          </a:prstGeom>
          <a:noFill/>
        </p:spPr>
      </p:pic>
    </p:spTree>
    <p:extLst>
      <p:ext uri="{BB962C8B-B14F-4D97-AF65-F5344CB8AC3E}">
        <p14:creationId xmlns:p14="http://schemas.microsoft.com/office/powerpoint/2010/main" val="140379799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694738" y="279417"/>
            <a:ext cx="8862536" cy="526298"/>
          </a:xfrm>
          <a:prstGeom prst="rect">
            <a:avLst/>
          </a:prstGeom>
          <a:noFill/>
          <a:ln w="9525">
            <a:noFill/>
            <a:miter lim="800000"/>
            <a:headEnd/>
            <a:tailEnd/>
          </a:ln>
        </p:spPr>
        <p:txBody>
          <a:bodyPr lIns="0" tIns="0" rIns="0" bIns="0">
            <a:spAutoFit/>
          </a:bodyPr>
          <a:lstStyle/>
          <a:p>
            <a:pPr algn="ctr">
              <a:lnSpc>
                <a:spcPct val="95000"/>
              </a:lnSpc>
            </a:pPr>
            <a:r>
              <a:rPr lang="en-US" sz="3600" dirty="0">
                <a:solidFill>
                  <a:srgbClr val="000000"/>
                </a:solidFill>
                <a:latin typeface="Bookman Old Style" panose="02050604050505020204" pitchFamily="18" charset="0"/>
                <a:cs typeface="Times New Roman" panose="02020603050405020304" pitchFamily="18" charset="0"/>
              </a:rPr>
              <a:t>Monocular Cues: Aerial Perspective</a:t>
            </a:r>
          </a:p>
        </p:txBody>
      </p:sp>
      <p:pic>
        <p:nvPicPr>
          <p:cNvPr id="15363" name="Picture 5"/>
          <p:cNvPicPr>
            <a:picLocks noChangeAspect="1" noChangeArrowheads="1"/>
          </p:cNvPicPr>
          <p:nvPr/>
        </p:nvPicPr>
        <p:blipFill>
          <a:blip r:embed="rId2"/>
          <a:srcRect/>
          <a:stretch>
            <a:fillRect/>
          </a:stretch>
        </p:blipFill>
        <p:spPr bwMode="auto">
          <a:xfrm>
            <a:off x="6398896" y="1115075"/>
            <a:ext cx="3999071" cy="2697480"/>
          </a:xfrm>
          <a:prstGeom prst="rect">
            <a:avLst/>
          </a:prstGeom>
          <a:noFill/>
          <a:ln w="9525">
            <a:noFill/>
            <a:miter lim="800000"/>
            <a:headEnd/>
            <a:tailEnd/>
          </a:ln>
        </p:spPr>
      </p:pic>
      <p:pic>
        <p:nvPicPr>
          <p:cNvPr id="15364" name="Picture 6"/>
          <p:cNvPicPr>
            <a:picLocks noChangeAspect="1" noChangeArrowheads="1"/>
          </p:cNvPicPr>
          <p:nvPr/>
        </p:nvPicPr>
        <p:blipFill>
          <a:blip r:embed="rId3"/>
          <a:srcRect/>
          <a:stretch>
            <a:fillRect/>
          </a:stretch>
        </p:blipFill>
        <p:spPr bwMode="auto">
          <a:xfrm>
            <a:off x="1879761" y="3924778"/>
            <a:ext cx="4076223" cy="2684621"/>
          </a:xfrm>
          <a:prstGeom prst="rect">
            <a:avLst/>
          </a:prstGeom>
          <a:noFill/>
          <a:ln w="9525">
            <a:noFill/>
            <a:miter lim="800000"/>
            <a:headEnd/>
            <a:tailEnd/>
          </a:ln>
        </p:spPr>
      </p:pic>
      <p:sp>
        <p:nvSpPr>
          <p:cNvPr id="15365" name="Text Box 7"/>
          <p:cNvSpPr txBox="1">
            <a:spLocks noChangeArrowheads="1"/>
          </p:cNvSpPr>
          <p:nvPr/>
        </p:nvSpPr>
        <p:spPr bwMode="auto">
          <a:xfrm>
            <a:off x="1246909" y="1457325"/>
            <a:ext cx="4709075" cy="1228028"/>
          </a:xfrm>
          <a:prstGeom prst="rect">
            <a:avLst/>
          </a:prstGeom>
          <a:noFill/>
          <a:ln w="9525">
            <a:noFill/>
            <a:miter lim="800000"/>
            <a:headEnd/>
            <a:tailEnd/>
          </a:ln>
        </p:spPr>
        <p:txBody>
          <a:bodyPr wrap="square" lIns="0" tIns="0" rIns="0" bIns="0">
            <a:spAutoFit/>
          </a:bodyPr>
          <a:lstStyle/>
          <a:p>
            <a:pPr>
              <a:lnSpc>
                <a:spcPct val="95000"/>
              </a:lnSpc>
            </a:pPr>
            <a:r>
              <a:rPr lang="en-US" sz="2800" dirty="0">
                <a:solidFill>
                  <a:srgbClr val="000000"/>
                </a:solidFill>
                <a:latin typeface="Bookman Old Style" panose="02050604050505020204" pitchFamily="18" charset="0"/>
                <a:cs typeface="Times New Roman" panose="02020603050405020304" pitchFamily="18" charset="0"/>
              </a:rPr>
              <a:t>Far away objects often appear less clear in color and detail due to haze.</a:t>
            </a:r>
          </a:p>
        </p:txBody>
      </p:sp>
      <p:sp>
        <p:nvSpPr>
          <p:cNvPr id="15366" name="Text Box 8"/>
          <p:cNvSpPr txBox="1">
            <a:spLocks noChangeArrowheads="1"/>
          </p:cNvSpPr>
          <p:nvPr/>
        </p:nvSpPr>
        <p:spPr bwMode="auto">
          <a:xfrm>
            <a:off x="6398896" y="4381978"/>
            <a:ext cx="5197359" cy="2046714"/>
          </a:xfrm>
          <a:prstGeom prst="rect">
            <a:avLst/>
          </a:prstGeom>
          <a:noFill/>
          <a:ln w="9525">
            <a:noFill/>
            <a:miter lim="800000"/>
            <a:headEnd/>
            <a:tailEnd/>
          </a:ln>
        </p:spPr>
        <p:txBody>
          <a:bodyPr wrap="square" lIns="0" tIns="0" rIns="0" bIns="0">
            <a:spAutoFit/>
          </a:bodyPr>
          <a:lstStyle/>
          <a:p>
            <a:pPr>
              <a:lnSpc>
                <a:spcPct val="95000"/>
              </a:lnSpc>
            </a:pPr>
            <a:r>
              <a:rPr lang="en-US" sz="2800" dirty="0">
                <a:solidFill>
                  <a:srgbClr val="000000"/>
                </a:solidFill>
                <a:latin typeface="Bookman Old Style" panose="02050604050505020204" pitchFamily="18" charset="0"/>
                <a:cs typeface="Times New Roman" panose="02020603050405020304" pitchFamily="18" charset="0"/>
              </a:rPr>
              <a:t>A person typically only notices the haze when it is not present. On a clear day, far away objects may seem very close.</a:t>
            </a:r>
          </a:p>
        </p:txBody>
      </p:sp>
    </p:spTree>
    <p:extLst>
      <p:ext uri="{BB962C8B-B14F-4D97-AF65-F5344CB8AC3E}">
        <p14:creationId xmlns:p14="http://schemas.microsoft.com/office/powerpoint/2010/main" val="300268413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1589724" y="456290"/>
            <a:ext cx="8998612" cy="584775"/>
          </a:xfrm>
          <a:prstGeom prst="rect">
            <a:avLst/>
          </a:prstGeom>
          <a:noFill/>
          <a:ln w="9525">
            <a:noFill/>
            <a:miter lim="800000"/>
            <a:headEnd/>
            <a:tailEnd/>
          </a:ln>
        </p:spPr>
        <p:txBody>
          <a:bodyPr wrap="square" lIns="0" tIns="0" rIns="0" bIns="0">
            <a:spAutoFit/>
          </a:bodyPr>
          <a:lstStyle/>
          <a:p>
            <a:pPr algn="ctr">
              <a:lnSpc>
                <a:spcPct val="95000"/>
              </a:lnSpc>
            </a:pPr>
            <a:r>
              <a:rPr lang="en-US" sz="4000" dirty="0">
                <a:solidFill>
                  <a:srgbClr val="000000"/>
                </a:solidFill>
                <a:latin typeface="Bookman Old Style" panose="02050604050505020204" pitchFamily="18" charset="0"/>
                <a:cs typeface="Times New Roman" panose="02020603050405020304" pitchFamily="18" charset="0"/>
              </a:rPr>
              <a:t>Monocular Cues: Relative Motion</a:t>
            </a:r>
          </a:p>
        </p:txBody>
      </p:sp>
      <p:sp>
        <p:nvSpPr>
          <p:cNvPr id="16387" name="Text Box 5"/>
          <p:cNvSpPr txBox="1">
            <a:spLocks noChangeArrowheads="1"/>
          </p:cNvSpPr>
          <p:nvPr/>
        </p:nvSpPr>
        <p:spPr bwMode="auto">
          <a:xfrm>
            <a:off x="644236" y="2463082"/>
            <a:ext cx="5299363" cy="2456057"/>
          </a:xfrm>
          <a:prstGeom prst="rect">
            <a:avLst/>
          </a:prstGeom>
          <a:noFill/>
          <a:ln w="9525">
            <a:noFill/>
            <a:miter lim="800000"/>
            <a:headEnd/>
            <a:tailEnd/>
          </a:ln>
        </p:spPr>
        <p:txBody>
          <a:bodyPr wrap="square" lIns="0" tIns="0" rIns="0" bIns="0">
            <a:spAutoFit/>
          </a:bodyPr>
          <a:lstStyle/>
          <a:p>
            <a:pPr>
              <a:lnSpc>
                <a:spcPct val="95000"/>
              </a:lnSpc>
            </a:pPr>
            <a:r>
              <a:rPr lang="en-US" sz="2800" dirty="0">
                <a:solidFill>
                  <a:srgbClr val="000000"/>
                </a:solidFill>
                <a:latin typeface="Bookman Old Style" panose="02050604050505020204" pitchFamily="18" charset="0"/>
                <a:cs typeface="Times New Roman" panose="02020603050405020304" pitchFamily="18" charset="0"/>
              </a:rPr>
              <a:t>Objects closer in the visual field appear to move by faster than those at a greater distance. The far away objects may not seem like they are moving at all.</a:t>
            </a:r>
          </a:p>
        </p:txBody>
      </p:sp>
      <p:pic>
        <p:nvPicPr>
          <p:cNvPr id="16388" name="Picture 6">
            <a:hlinkClick r:id="rId2"/>
          </p:cNvPr>
          <p:cNvPicPr>
            <a:picLocks noChangeAspect="1" noChangeArrowheads="1"/>
          </p:cNvPicPr>
          <p:nvPr/>
        </p:nvPicPr>
        <p:blipFill>
          <a:blip r:embed="rId3"/>
          <a:srcRect/>
          <a:stretch>
            <a:fillRect/>
          </a:stretch>
        </p:blipFill>
        <p:spPr bwMode="auto">
          <a:xfrm>
            <a:off x="6283427" y="1983755"/>
            <a:ext cx="5035936" cy="3414713"/>
          </a:xfrm>
          <a:prstGeom prst="rect">
            <a:avLst/>
          </a:prstGeom>
          <a:noFill/>
          <a:ln w="9525">
            <a:noFill/>
            <a:miter lim="800000"/>
            <a:headEnd/>
            <a:tailEnd/>
          </a:ln>
        </p:spPr>
      </p:pic>
    </p:spTree>
    <p:extLst>
      <p:ext uri="{BB962C8B-B14F-4D97-AF65-F5344CB8AC3E}">
        <p14:creationId xmlns:p14="http://schemas.microsoft.com/office/powerpoint/2010/main" val="264461818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1026"/>
          <p:cNvSpPr>
            <a:spLocks noGrp="1" noChangeArrowheads="1"/>
          </p:cNvSpPr>
          <p:nvPr>
            <p:ph type="ctrTitle"/>
          </p:nvPr>
        </p:nvSpPr>
        <p:spPr>
          <a:xfrm>
            <a:off x="1028700" y="228600"/>
            <a:ext cx="9757064" cy="1066800"/>
          </a:xfrm>
        </p:spPr>
        <p:txBody>
          <a:bodyPr>
            <a:normAutofit/>
          </a:bodyPr>
          <a:lstStyle/>
          <a:p>
            <a:r>
              <a:rPr lang="en-US" sz="4000" dirty="0" smtClean="0">
                <a:latin typeface="Bookman Old Style" panose="02050604050505020204" pitchFamily="18" charset="0"/>
              </a:rPr>
              <a:t>Bottom-Up/Top-Down processing</a:t>
            </a:r>
            <a:endParaRPr lang="en-US" sz="4000" dirty="0">
              <a:latin typeface="Bookman Old Style" panose="02050604050505020204" pitchFamily="18" charset="0"/>
            </a:endParaRPr>
          </a:p>
        </p:txBody>
      </p:sp>
      <p:sp>
        <p:nvSpPr>
          <p:cNvPr id="142339" name="Rectangle 1027"/>
          <p:cNvSpPr>
            <a:spLocks noGrp="1" noChangeArrowheads="1"/>
          </p:cNvSpPr>
          <p:nvPr>
            <p:ph type="subTitle" idx="1"/>
          </p:nvPr>
        </p:nvSpPr>
        <p:spPr>
          <a:xfrm>
            <a:off x="2286000" y="990600"/>
            <a:ext cx="7772400" cy="5486400"/>
          </a:xfrm>
        </p:spPr>
        <p:txBody>
          <a:bodyPr>
            <a:normAutofit/>
          </a:bodyPr>
          <a:lstStyle/>
          <a:p>
            <a:pPr algn="l">
              <a:buFontTx/>
              <a:buChar char="•"/>
            </a:pPr>
            <a:endParaRPr lang="en-US" dirty="0" smtClean="0"/>
          </a:p>
          <a:p>
            <a:pPr algn="l">
              <a:buFontTx/>
              <a:buChar char="•"/>
            </a:pPr>
            <a:endParaRPr lang="en-US" dirty="0" smtClean="0"/>
          </a:p>
          <a:p>
            <a:pPr algn="l">
              <a:buFontTx/>
              <a:buChar char="•"/>
            </a:pPr>
            <a:r>
              <a:rPr lang="en-US" sz="3500" dirty="0">
                <a:latin typeface="Times New Roman" panose="02020603050405020304" pitchFamily="18" charset="0"/>
                <a:cs typeface="Times New Roman" panose="02020603050405020304" pitchFamily="18" charset="0"/>
              </a:rPr>
              <a:t>Stage 1 - </a:t>
            </a:r>
            <a:r>
              <a:rPr lang="en-US" sz="3500" b="1" dirty="0">
                <a:latin typeface="Times New Roman" panose="02020603050405020304" pitchFamily="18" charset="0"/>
                <a:cs typeface="Times New Roman" panose="02020603050405020304" pitchFamily="18" charset="0"/>
              </a:rPr>
              <a:t>Bottom-up processing</a:t>
            </a:r>
          </a:p>
          <a:p>
            <a:pPr lvl="1"/>
            <a:r>
              <a:rPr lang="en-US" sz="3500" dirty="0">
                <a:latin typeface="Times New Roman" panose="02020603050405020304" pitchFamily="18" charset="0"/>
                <a:cs typeface="Times New Roman" panose="02020603050405020304" pitchFamily="18" charset="0"/>
              </a:rPr>
              <a:t>Automatic</a:t>
            </a:r>
          </a:p>
          <a:p>
            <a:pPr lvl="1"/>
            <a:r>
              <a:rPr lang="en-US" sz="3500" i="1" dirty="0">
                <a:latin typeface="Times New Roman" panose="02020603050405020304" pitchFamily="18" charset="0"/>
                <a:cs typeface="Times New Roman" panose="02020603050405020304" pitchFamily="18" charset="0"/>
              </a:rPr>
              <a:t>data-driven processing</a:t>
            </a:r>
          </a:p>
          <a:p>
            <a:pPr lvl="1"/>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algn="l">
              <a:buFontTx/>
              <a:buChar char="•"/>
            </a:pPr>
            <a:r>
              <a:rPr lang="en-US" sz="3200" dirty="0">
                <a:latin typeface="Times New Roman" panose="02020603050405020304" pitchFamily="18" charset="0"/>
                <a:cs typeface="Times New Roman" panose="02020603050405020304" pitchFamily="18" charset="0"/>
              </a:rPr>
              <a:t>Stage 2 - </a:t>
            </a:r>
            <a:r>
              <a:rPr lang="en-US" sz="3200" b="1" dirty="0">
                <a:latin typeface="Times New Roman" panose="02020603050405020304" pitchFamily="18" charset="0"/>
                <a:cs typeface="Times New Roman" panose="02020603050405020304" pitchFamily="18" charset="0"/>
              </a:rPr>
              <a:t>Top-down processing</a:t>
            </a:r>
          </a:p>
          <a:p>
            <a:pPr lvl="1"/>
            <a:r>
              <a:rPr lang="en-US" sz="3200" dirty="0">
                <a:latin typeface="Times New Roman" panose="02020603050405020304" pitchFamily="18" charset="0"/>
                <a:cs typeface="Times New Roman" panose="02020603050405020304" pitchFamily="18" charset="0"/>
              </a:rPr>
              <a:t>Active/Constructive</a:t>
            </a:r>
          </a:p>
          <a:p>
            <a:pPr lvl="1"/>
            <a:r>
              <a:rPr lang="en-US" sz="3200" i="1" dirty="0">
                <a:latin typeface="Times New Roman" panose="02020603050405020304" pitchFamily="18" charset="0"/>
                <a:cs typeface="Times New Roman" panose="02020603050405020304" pitchFamily="18" charset="0"/>
              </a:rPr>
              <a:t>conceptually-driven processing</a:t>
            </a:r>
          </a:p>
          <a:p>
            <a:pPr lvl="1"/>
            <a:endParaRPr lang="en-US" dirty="0"/>
          </a:p>
        </p:txBody>
      </p:sp>
    </p:spTree>
    <p:extLst>
      <p:ext uri="{BB962C8B-B14F-4D97-AF65-F5344CB8AC3E}">
        <p14:creationId xmlns:p14="http://schemas.microsoft.com/office/powerpoint/2010/main" val="197913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3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2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23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2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2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bldLvl="4"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3" descr="perception.jpg"/>
          <p:cNvPicPr>
            <a:picLocks noChangeAspect="1"/>
          </p:cNvPicPr>
          <p:nvPr/>
        </p:nvPicPr>
        <p:blipFill>
          <a:blip r:embed="rId2"/>
          <a:srcRect/>
          <a:stretch>
            <a:fillRect/>
          </a:stretch>
        </p:blipFill>
        <p:spPr bwMode="auto">
          <a:xfrm>
            <a:off x="8609445" y="3966375"/>
            <a:ext cx="2997200" cy="2508956"/>
          </a:xfrm>
          <a:prstGeom prst="rect">
            <a:avLst/>
          </a:prstGeom>
          <a:noFill/>
          <a:ln w="9525">
            <a:noFill/>
            <a:miter lim="800000"/>
            <a:headEnd/>
            <a:tailEnd/>
          </a:ln>
        </p:spPr>
      </p:pic>
      <p:sp>
        <p:nvSpPr>
          <p:cNvPr id="3" name="TextBox 2"/>
          <p:cNvSpPr txBox="1"/>
          <p:nvPr/>
        </p:nvSpPr>
        <p:spPr>
          <a:xfrm>
            <a:off x="633846" y="1129988"/>
            <a:ext cx="10972799" cy="3939540"/>
          </a:xfrm>
          <a:prstGeom prst="rect">
            <a:avLst/>
          </a:prstGeom>
          <a:noFill/>
        </p:spPr>
        <p:txBody>
          <a:bodyPr wrap="square" rtlCol="0">
            <a:spAutoFit/>
          </a:bodyPr>
          <a:lstStyle/>
          <a:p>
            <a:pPr marL="285750" indent="-285750">
              <a:buFont typeface="Wingdings" panose="05000000000000000000" pitchFamily="2" charset="2"/>
              <a:buChar char="v"/>
            </a:pPr>
            <a:r>
              <a:rPr lang="en-US" sz="3600" dirty="0">
                <a:latin typeface="Bookman Old Style" panose="02050604050505020204" pitchFamily="18" charset="0"/>
                <a:cs typeface="Times New Roman" panose="02020603050405020304" pitchFamily="18" charset="0"/>
              </a:rPr>
              <a:t>The process of Perception help us in-</a:t>
            </a:r>
          </a:p>
          <a:p>
            <a:pPr marL="457200" indent="-457200">
              <a:buFont typeface="Wingdings" panose="05000000000000000000" pitchFamily="2" charset="2"/>
              <a:buChar char="ü"/>
            </a:pPr>
            <a:r>
              <a:rPr lang="en-US" sz="3200" dirty="0">
                <a:solidFill>
                  <a:srgbClr val="7030A0"/>
                </a:solidFill>
                <a:latin typeface="Bookman Old Style" panose="02050604050505020204" pitchFamily="18" charset="0"/>
                <a:cs typeface="Times New Roman" panose="02020603050405020304" pitchFamily="18" charset="0"/>
              </a:rPr>
              <a:t>Organizing Information</a:t>
            </a:r>
          </a:p>
          <a:p>
            <a:pPr marL="457200" indent="-457200">
              <a:buFont typeface="Wingdings" panose="05000000000000000000" pitchFamily="2" charset="2"/>
              <a:buChar char="ü"/>
            </a:pPr>
            <a:r>
              <a:rPr lang="en-US" sz="3200" dirty="0">
                <a:solidFill>
                  <a:srgbClr val="00B050"/>
                </a:solidFill>
                <a:latin typeface="Bookman Old Style" panose="02050604050505020204" pitchFamily="18" charset="0"/>
                <a:cs typeface="Times New Roman" panose="02020603050405020304" pitchFamily="18" charset="0"/>
              </a:rPr>
              <a:t>Interpreting Information</a:t>
            </a:r>
          </a:p>
          <a:p>
            <a:pPr marL="457200" indent="-457200">
              <a:buFont typeface="Wingdings" panose="05000000000000000000" pitchFamily="2" charset="2"/>
              <a:buChar char="ü"/>
            </a:pPr>
            <a:r>
              <a:rPr lang="en-US" sz="3200" dirty="0">
                <a:solidFill>
                  <a:srgbClr val="C00000"/>
                </a:solidFill>
                <a:latin typeface="Bookman Old Style" panose="02050604050505020204" pitchFamily="18" charset="0"/>
                <a:cs typeface="Times New Roman" panose="02020603050405020304" pitchFamily="18" charset="0"/>
              </a:rPr>
              <a:t>Helping us to recognize  meaningful objects and events</a:t>
            </a:r>
          </a:p>
          <a:p>
            <a:endParaRPr lang="en-US" sz="3200" dirty="0">
              <a:latin typeface="Bookman Old Style" panose="02050604050505020204" pitchFamily="18" charset="0"/>
              <a:cs typeface="Times New Roman" panose="02020603050405020304" pitchFamily="18" charset="0"/>
            </a:endParaRPr>
          </a:p>
          <a:p>
            <a:pPr lvl="0" algn="ctr"/>
            <a:endParaRPr lang="en-US" dirty="0">
              <a:solidFill>
                <a:srgbClr val="0070C0"/>
              </a:solidFill>
              <a:latin typeface="Times New Roman" panose="02020603050405020304" pitchFamily="18" charset="0"/>
              <a:cs typeface="Times New Roman" panose="02020603050405020304" pitchFamily="18" charset="0"/>
            </a:endParaRPr>
          </a:p>
          <a:p>
            <a:r>
              <a:rPr lang="en-US" dirty="0"/>
              <a:t> </a:t>
            </a:r>
          </a:p>
          <a:p>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352801" y="6019800"/>
            <a:ext cx="184731" cy="369332"/>
          </a:xfrm>
          <a:prstGeom prst="rect">
            <a:avLst/>
          </a:prstGeom>
          <a:noFill/>
        </p:spPr>
        <p:txBody>
          <a:bodyPr wrap="none" rtlCol="0">
            <a:spAutoFit/>
          </a:bodyPr>
          <a:lstStyle/>
          <a:p>
            <a:endParaRPr lang="en-US" dirty="0"/>
          </a:p>
        </p:txBody>
      </p:sp>
      <p:sp>
        <p:nvSpPr>
          <p:cNvPr id="7" name="TextBox 6"/>
          <p:cNvSpPr txBox="1"/>
          <p:nvPr/>
        </p:nvSpPr>
        <p:spPr>
          <a:xfrm>
            <a:off x="209902" y="5006055"/>
            <a:ext cx="8399543" cy="1077218"/>
          </a:xfrm>
          <a:prstGeom prst="rect">
            <a:avLst/>
          </a:prstGeom>
          <a:noFill/>
        </p:spPr>
        <p:txBody>
          <a:bodyPr wrap="none" rtlCol="0">
            <a:spAutoFit/>
          </a:bodyPr>
          <a:lstStyle/>
          <a:p>
            <a:pPr algn="ctr"/>
            <a:r>
              <a:rPr lang="en-US" sz="3200" dirty="0">
                <a:solidFill>
                  <a:srgbClr val="760000"/>
                </a:solidFill>
                <a:latin typeface="Times New Roman" pitchFamily="18" charset="0"/>
                <a:cs typeface="Times New Roman" pitchFamily="18" charset="0"/>
              </a:rPr>
              <a:t>“ WE  DON’T  SEE  THINGS  AS  THEY  ARE, </a:t>
            </a:r>
          </a:p>
          <a:p>
            <a:pPr algn="ctr"/>
            <a:r>
              <a:rPr lang="en-US" sz="3200" dirty="0">
                <a:solidFill>
                  <a:srgbClr val="760000"/>
                </a:solidFill>
                <a:latin typeface="Times New Roman" pitchFamily="18" charset="0"/>
                <a:cs typeface="Times New Roman" pitchFamily="18" charset="0"/>
              </a:rPr>
              <a:t> WE  SEE  THINGS  AS WE  ARE”</a:t>
            </a:r>
            <a:endParaRPr lang="en-US" sz="3200" dirty="0">
              <a:solidFill>
                <a:srgbClr val="760000"/>
              </a:solidFill>
            </a:endParaRPr>
          </a:p>
        </p:txBody>
      </p:sp>
    </p:spTree>
    <p:extLst>
      <p:ext uri="{BB962C8B-B14F-4D97-AF65-F5344CB8AC3E}">
        <p14:creationId xmlns:p14="http://schemas.microsoft.com/office/powerpoint/2010/main" val="477203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237" y="762001"/>
            <a:ext cx="11159836" cy="6705600"/>
          </a:xfrm>
        </p:spPr>
        <p:txBody>
          <a:bodyPr>
            <a:normAutofit fontScale="70000" lnSpcReduction="20000"/>
          </a:bodyPr>
          <a:lstStyle/>
          <a:p>
            <a:pPr>
              <a:buNone/>
            </a:pPr>
            <a:endParaRPr lang="en-US" dirty="0" smtClean="0"/>
          </a:p>
          <a:p>
            <a:pPr lvl="0"/>
            <a:r>
              <a:rPr lang="en-US" sz="4000" dirty="0">
                <a:solidFill>
                  <a:srgbClr val="C00000"/>
                </a:solidFill>
                <a:latin typeface="Bookman Old Style" panose="02050604050505020204" pitchFamily="18" charset="0"/>
                <a:cs typeface="Times New Roman" panose="02020603050405020304" pitchFamily="18" charset="0"/>
              </a:rPr>
              <a:t>Sensation</a:t>
            </a:r>
          </a:p>
          <a:p>
            <a:pPr lvl="1"/>
            <a:r>
              <a:rPr lang="en-US" sz="4000" dirty="0">
                <a:latin typeface="Bookman Old Style" panose="02050604050505020204" pitchFamily="18" charset="0"/>
                <a:cs typeface="Times New Roman" panose="02020603050405020304" pitchFamily="18" charset="0"/>
              </a:rPr>
              <a:t>An individual’s ability to detect stimuli in the immediate environment.</a:t>
            </a:r>
          </a:p>
          <a:p>
            <a:pPr lvl="1"/>
            <a:endParaRPr lang="en-US" sz="4000" dirty="0">
              <a:latin typeface="Bookman Old Style" panose="02050604050505020204" pitchFamily="18" charset="0"/>
              <a:cs typeface="Times New Roman" panose="02020603050405020304" pitchFamily="18" charset="0"/>
            </a:endParaRPr>
          </a:p>
          <a:p>
            <a:pPr lvl="0"/>
            <a:r>
              <a:rPr lang="en-US" sz="4000" dirty="0">
                <a:solidFill>
                  <a:srgbClr val="C00000"/>
                </a:solidFill>
                <a:latin typeface="Bookman Old Style" panose="02050604050505020204" pitchFamily="18" charset="0"/>
                <a:cs typeface="Times New Roman" panose="02020603050405020304" pitchFamily="18" charset="0"/>
              </a:rPr>
              <a:t>Selection</a:t>
            </a:r>
          </a:p>
          <a:p>
            <a:pPr lvl="1"/>
            <a:r>
              <a:rPr lang="en-US" sz="4000" dirty="0">
                <a:latin typeface="Bookman Old Style" panose="02050604050505020204" pitchFamily="18" charset="0"/>
                <a:cs typeface="Times New Roman" panose="02020603050405020304" pitchFamily="18" charset="0"/>
              </a:rPr>
              <a:t>The process a person uses to eliminate some of the stimuli that have been sensed and to retain others for further processing.</a:t>
            </a:r>
          </a:p>
          <a:p>
            <a:pPr lvl="1"/>
            <a:endParaRPr lang="en-US" sz="4000" dirty="0">
              <a:latin typeface="Bookman Old Style" panose="02050604050505020204" pitchFamily="18" charset="0"/>
              <a:cs typeface="Times New Roman" panose="02020603050405020304" pitchFamily="18" charset="0"/>
            </a:endParaRPr>
          </a:p>
          <a:p>
            <a:pPr lvl="0"/>
            <a:r>
              <a:rPr lang="en-US" sz="4000" dirty="0">
                <a:solidFill>
                  <a:srgbClr val="C00000"/>
                </a:solidFill>
                <a:latin typeface="Bookman Old Style" panose="02050604050505020204" pitchFamily="18" charset="0"/>
                <a:cs typeface="Times New Roman" panose="02020603050405020304" pitchFamily="18" charset="0"/>
              </a:rPr>
              <a:t>Organization</a:t>
            </a:r>
          </a:p>
          <a:p>
            <a:pPr lvl="1"/>
            <a:r>
              <a:rPr lang="en-US" sz="4000" dirty="0">
                <a:latin typeface="Bookman Old Style" panose="02050604050505020204" pitchFamily="18" charset="0"/>
                <a:cs typeface="Times New Roman" panose="02020603050405020304" pitchFamily="18" charset="0"/>
              </a:rPr>
              <a:t>The process of placing selected perceptual stimuli into a framework for “storage.”</a:t>
            </a:r>
          </a:p>
          <a:p>
            <a:pPr lvl="1"/>
            <a:endParaRPr lang="en-US" sz="4000" dirty="0">
              <a:latin typeface="Bookman Old Style" panose="02050604050505020204" pitchFamily="18" charset="0"/>
              <a:cs typeface="Times New Roman" panose="02020603050405020304" pitchFamily="18" charset="0"/>
            </a:endParaRPr>
          </a:p>
          <a:p>
            <a:pPr lvl="0"/>
            <a:r>
              <a:rPr lang="en-US" sz="4000" dirty="0">
                <a:solidFill>
                  <a:srgbClr val="C00000"/>
                </a:solidFill>
                <a:latin typeface="Bookman Old Style" panose="02050604050505020204" pitchFamily="18" charset="0"/>
                <a:cs typeface="Times New Roman" panose="02020603050405020304" pitchFamily="18" charset="0"/>
              </a:rPr>
              <a:t>Translation</a:t>
            </a:r>
          </a:p>
          <a:p>
            <a:pPr lvl="1"/>
            <a:r>
              <a:rPr lang="en-US" sz="4000" dirty="0">
                <a:latin typeface="Bookman Old Style" panose="02050604050505020204" pitchFamily="18" charset="0"/>
                <a:cs typeface="Times New Roman" panose="02020603050405020304" pitchFamily="18" charset="0"/>
              </a:rPr>
              <a:t>The stage of the perceptual process at which stimuli are interpreted and given meaning.</a:t>
            </a:r>
          </a:p>
          <a:p>
            <a:pPr marL="0" indent="0">
              <a:buNone/>
            </a:pPr>
            <a:r>
              <a:rPr lang="en-US" sz="4000"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648200" y="457201"/>
            <a:ext cx="4435830" cy="646331"/>
          </a:xfrm>
          <a:prstGeom prst="rect">
            <a:avLst/>
          </a:prstGeom>
          <a:noFill/>
        </p:spPr>
        <p:txBody>
          <a:bodyPr wrap="none" rtlCol="0">
            <a:spAutoFit/>
          </a:bodyPr>
          <a:lstStyle/>
          <a:p>
            <a:r>
              <a:rPr lang="en-US" sz="3600" dirty="0">
                <a:solidFill>
                  <a:srgbClr val="C00000"/>
                </a:solidFill>
                <a:latin typeface="Bookman Old Style" panose="02050604050505020204" pitchFamily="18" charset="0"/>
                <a:cs typeface="Times New Roman" panose="02020603050405020304" pitchFamily="18" charset="0"/>
              </a:rPr>
              <a:t>Perceptual Process</a:t>
            </a:r>
          </a:p>
        </p:txBody>
      </p:sp>
    </p:spTree>
    <p:extLst>
      <p:ext uri="{BB962C8B-B14F-4D97-AF65-F5344CB8AC3E}">
        <p14:creationId xmlns:p14="http://schemas.microsoft.com/office/powerpoint/2010/main" val="2613626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101435" y="838201"/>
            <a:ext cx="9725891" cy="5486399"/>
          </a:xfrm>
          <a:prstGeom prst="rect">
            <a:avLst/>
          </a:prstGeom>
          <a:noFill/>
          <a:ln w="9525">
            <a:noFill/>
            <a:miter lim="800000"/>
            <a:headEnd/>
            <a:tailEnd/>
          </a:ln>
          <a:effectLst/>
        </p:spPr>
      </p:pic>
    </p:spTree>
    <p:extLst>
      <p:ext uri="{BB962C8B-B14F-4D97-AF65-F5344CB8AC3E}">
        <p14:creationId xmlns:p14="http://schemas.microsoft.com/office/powerpoint/2010/main" val="9701096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721</TotalTime>
  <Words>1650</Words>
  <Application>Microsoft Office PowerPoint</Application>
  <PresentationFormat>Widescreen</PresentationFormat>
  <Paragraphs>238</Paragraphs>
  <Slides>52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Bookman Old Style</vt:lpstr>
      <vt:lpstr>Calibri</vt:lpstr>
      <vt:lpstr>Calibri Light</vt:lpstr>
      <vt:lpstr>Helvetica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Bottom-Up/Top-Down processing</vt:lpstr>
      <vt:lpstr>PowerPoint Presentation</vt:lpstr>
      <vt:lpstr>PowerPoint Presentation</vt:lpstr>
      <vt:lpstr>PowerPoint Presentation</vt:lpstr>
      <vt:lpstr>PowerPoint Presentation</vt:lpstr>
      <vt:lpstr>Ted Talk  Beau Lotto: Optical illusions show how we see  </vt:lpstr>
      <vt:lpstr>PowerPoint Presentation</vt:lpstr>
      <vt:lpstr>PowerPoint Presentation</vt:lpstr>
      <vt:lpstr>PowerPoint Presentation</vt:lpstr>
      <vt:lpstr>What are fictions?</vt:lpstr>
      <vt:lpstr>Perceptual Process: A Complex Phenomenon</vt:lpstr>
      <vt:lpstr>PowerPoint Presentation</vt:lpstr>
      <vt:lpstr>Focusing on just one thing</vt:lpstr>
      <vt:lpstr>Localization</vt:lpstr>
      <vt:lpstr>Figure and Background</vt:lpstr>
      <vt:lpstr>PowerPoint Presentation</vt:lpstr>
      <vt:lpstr>Figure and Background: Context and Content</vt:lpstr>
      <vt:lpstr>PowerPoint Presentation</vt:lpstr>
      <vt:lpstr>Gestalt Psychology: “The sum of the Whole is Greater than its Parts”  When the perceptual system forms a percept or gestalt, the whole thing has a reality of its own, independent of the parts </vt:lpstr>
      <vt:lpstr>PowerPoint Presentation</vt:lpstr>
      <vt:lpstr>Gestalt Laws of Grouping</vt:lpstr>
      <vt:lpstr>Law of Proximity</vt:lpstr>
      <vt:lpstr>Proximity: Element which are close are perceived as a shape</vt:lpstr>
      <vt:lpstr>Law of Similarity</vt:lpstr>
      <vt:lpstr>PowerPoint Presentation</vt:lpstr>
      <vt:lpstr>PowerPoint Presentation</vt:lpstr>
      <vt:lpstr>Law of Common Fate</vt:lpstr>
      <vt:lpstr>Law of Continuity</vt:lpstr>
      <vt:lpstr>PowerPoint Presentation</vt:lpstr>
      <vt:lpstr>Law of Closure</vt:lpstr>
      <vt:lpstr>PowerPoint Presentation</vt:lpstr>
      <vt:lpstr>Perceiving Distance: Depth Perception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LNMIIT-1031</dc:creator>
  <cp:lastModifiedBy>lnmiit</cp:lastModifiedBy>
  <cp:revision>53</cp:revision>
  <dcterms:created xsi:type="dcterms:W3CDTF">2016-02-04T04:03:41Z</dcterms:created>
  <dcterms:modified xsi:type="dcterms:W3CDTF">2017-08-22T03:51:59Z</dcterms:modified>
</cp:coreProperties>
</file>